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57" r:id="rId3"/>
    <p:sldId id="260" r:id="rId4"/>
    <p:sldId id="258" r:id="rId5"/>
    <p:sldId id="259" r:id="rId6"/>
    <p:sldId id="261" r:id="rId7"/>
    <p:sldId id="263" r:id="rId8"/>
    <p:sldId id="267" r:id="rId9"/>
    <p:sldId id="266" r:id="rId10"/>
    <p:sldId id="268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C00000"/>
            </a:solidFill>
          </c:spPr>
          <c:cat>
            <c:strRef>
              <c:f>Sheet1!$A$2:$A$5</c:f>
              <c:strCache>
                <c:ptCount val="4"/>
                <c:pt idx="0">
                  <c:v>In-State Tuition</c:v>
                </c:pt>
                <c:pt idx="1">
                  <c:v>Out of State Tuition</c:v>
                </c:pt>
                <c:pt idx="2">
                  <c:v>Room and Board</c:v>
                </c:pt>
                <c:pt idx="3">
                  <c:v>Books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 formatCode="#,##0">
                  <c:v>7864</c:v>
                </c:pt>
                <c:pt idx="1">
                  <c:v>17404</c:v>
                </c:pt>
                <c:pt idx="2">
                  <c:v>7826</c:v>
                </c:pt>
                <c:pt idx="3">
                  <c:v>1030</c:v>
                </c:pt>
              </c:numCache>
            </c:numRef>
          </c:val>
        </c:ser>
        <c:axId val="66454272"/>
        <c:axId val="66484480"/>
      </c:barChart>
      <c:catAx>
        <c:axId val="66454272"/>
        <c:scaling>
          <c:orientation val="minMax"/>
        </c:scaling>
        <c:axPos val="b"/>
        <c:tickLblPos val="nextTo"/>
        <c:crossAx val="66484480"/>
        <c:crosses val="autoZero"/>
        <c:auto val="1"/>
        <c:lblAlgn val="ctr"/>
        <c:lblOffset val="100"/>
      </c:catAx>
      <c:valAx>
        <c:axId val="66484480"/>
        <c:scaling>
          <c:orientation val="minMax"/>
        </c:scaling>
        <c:axPos val="l"/>
        <c:majorGridlines/>
        <c:numFmt formatCode="#,##0" sourceLinked="1"/>
        <c:tickLblPos val="nextTo"/>
        <c:crossAx val="6645427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http://en.wikipedia.org/wiki/National_Collegiate_Athletic_Association" TargetMode="Externa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http://en.wikipedia.org/wiki/National_Collegiate_Athletic_Association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D6DC76-5985-4D48-A6EC-6AFD4165088C}" type="doc">
      <dgm:prSet loTypeId="urn:microsoft.com/office/officeart/2005/8/layout/hierarchy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AD40D37-AABB-4502-A4DB-FD10935A7A35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 smtClean="0"/>
            <a:t>Men and Women’s Sports</a:t>
          </a:r>
          <a:endParaRPr lang="en-US" dirty="0"/>
        </a:p>
      </dgm:t>
    </dgm:pt>
    <dgm:pt modelId="{90EDA131-7B77-40B2-9AFE-E89CBCE825AB}" type="parTrans" cxnId="{E8EA13BC-7772-4083-8320-BAC220503FB9}">
      <dgm:prSet/>
      <dgm:spPr/>
      <dgm:t>
        <a:bodyPr/>
        <a:lstStyle/>
        <a:p>
          <a:endParaRPr lang="en-US"/>
        </a:p>
      </dgm:t>
    </dgm:pt>
    <dgm:pt modelId="{3FFB3FD7-FDC3-40D0-AACA-91A39BC7FC7A}" type="sibTrans" cxnId="{E8EA13BC-7772-4083-8320-BAC220503FB9}">
      <dgm:prSet/>
      <dgm:spPr/>
      <dgm:t>
        <a:bodyPr/>
        <a:lstStyle/>
        <a:p>
          <a:endParaRPr lang="en-US"/>
        </a:p>
      </dgm:t>
    </dgm:pt>
    <dgm:pt modelId="{1C282D75-B304-4D83-8626-74549E348D14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 smtClean="0"/>
            <a:t>Basketball, Cross Country, Golf, Gymnastics, Tennis, and Track and Field .</a:t>
          </a:r>
          <a:endParaRPr lang="en-US" dirty="0"/>
        </a:p>
      </dgm:t>
    </dgm:pt>
    <dgm:pt modelId="{86AFBEFD-46E0-493B-A26E-7F350235C285}" type="parTrans" cxnId="{45DB2D96-5806-4A70-ACE6-DF3A52899C6D}">
      <dgm:prSet/>
      <dgm:spPr/>
      <dgm:t>
        <a:bodyPr/>
        <a:lstStyle/>
        <a:p>
          <a:endParaRPr lang="en-US"/>
        </a:p>
      </dgm:t>
    </dgm:pt>
    <dgm:pt modelId="{C1D59C21-4451-417A-9806-086EA751294B}" type="sibTrans" cxnId="{45DB2D96-5806-4A70-ACE6-DF3A52899C6D}">
      <dgm:prSet/>
      <dgm:spPr/>
      <dgm:t>
        <a:bodyPr/>
        <a:lstStyle/>
        <a:p>
          <a:endParaRPr lang="en-US"/>
        </a:p>
      </dgm:t>
    </dgm:pt>
    <dgm:pt modelId="{66CE19EF-9E8E-4CFA-8E5D-D9B87F44777F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 smtClean="0"/>
            <a:t>Soccer, Softball, Rowing, Volleyball</a:t>
          </a:r>
          <a:endParaRPr lang="en-US" dirty="0"/>
        </a:p>
      </dgm:t>
    </dgm:pt>
    <dgm:pt modelId="{C122AFBF-4CEF-43BD-A973-A0D0F1F5675A}" type="parTrans" cxnId="{B4E53D63-5DD6-4790-B897-D4A2DB022257}">
      <dgm:prSet/>
      <dgm:spPr/>
      <dgm:t>
        <a:bodyPr/>
        <a:lstStyle/>
        <a:p>
          <a:endParaRPr lang="en-US"/>
        </a:p>
      </dgm:t>
    </dgm:pt>
    <dgm:pt modelId="{692B32B5-0362-4A3D-923B-08BF0999F0B7}" type="sibTrans" cxnId="{B4E53D63-5DD6-4790-B897-D4A2DB022257}">
      <dgm:prSet/>
      <dgm:spPr/>
      <dgm:t>
        <a:bodyPr/>
        <a:lstStyle/>
        <a:p>
          <a:endParaRPr lang="en-US"/>
        </a:p>
      </dgm:t>
    </dgm:pt>
    <dgm:pt modelId="{0054BF48-8C0F-414B-9FBF-15093FC52E4B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 smtClean="0"/>
            <a:t>Wrestling , Football, Baseball</a:t>
          </a:r>
          <a:endParaRPr lang="en-US" dirty="0"/>
        </a:p>
      </dgm:t>
    </dgm:pt>
    <dgm:pt modelId="{12373F7F-5930-40FB-B3DB-CB5E45118DD6}" type="parTrans" cxnId="{1D344DF7-BA1C-4D22-B050-FD956E30FC21}">
      <dgm:prSet/>
      <dgm:spPr/>
      <dgm:t>
        <a:bodyPr/>
        <a:lstStyle/>
        <a:p>
          <a:endParaRPr lang="en-US"/>
        </a:p>
      </dgm:t>
    </dgm:pt>
    <dgm:pt modelId="{1BD5C8E2-3D1B-463C-A69E-AD51B50DBCE1}" type="sibTrans" cxnId="{1D344DF7-BA1C-4D22-B050-FD956E30FC21}">
      <dgm:prSet/>
      <dgm:spPr/>
      <dgm:t>
        <a:bodyPr/>
        <a:lstStyle/>
        <a:p>
          <a:endParaRPr lang="en-US"/>
        </a:p>
      </dgm:t>
    </dgm:pt>
    <dgm:pt modelId="{A4A55B8E-D0A4-4494-8A46-06641245034A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 smtClean="0"/>
            <a:t>BOOMER SOONER!</a:t>
          </a:r>
          <a:endParaRPr lang="en-US" dirty="0"/>
        </a:p>
      </dgm:t>
    </dgm:pt>
    <dgm:pt modelId="{DA4285A0-818D-48CB-B06F-3776746819D8}" type="parTrans" cxnId="{DD5CE3A2-1C4A-4869-B956-60CBBB08D467}">
      <dgm:prSet/>
      <dgm:spPr/>
      <dgm:t>
        <a:bodyPr/>
        <a:lstStyle/>
        <a:p>
          <a:endParaRPr lang="en-US"/>
        </a:p>
      </dgm:t>
    </dgm:pt>
    <dgm:pt modelId="{5EDEDD56-928D-4A2B-A2EC-95D62A354776}" type="sibTrans" cxnId="{DD5CE3A2-1C4A-4869-B956-60CBBB08D467}">
      <dgm:prSet/>
      <dgm:spPr/>
      <dgm:t>
        <a:bodyPr/>
        <a:lstStyle/>
        <a:p>
          <a:endParaRPr lang="en-US"/>
        </a:p>
      </dgm:t>
    </dgm:pt>
    <dgm:pt modelId="{774699B9-E818-4DEC-BD25-252EF8E47E31}">
      <dgm:prSet/>
      <dgm:spPr>
        <a:solidFill>
          <a:srgbClr val="C00000"/>
        </a:solidFill>
      </dgm:spPr>
      <dgm:t>
        <a:bodyPr/>
        <a:lstStyle/>
        <a:p>
          <a:r>
            <a:rPr lang="en-US" smtClean="0"/>
            <a:t>five Heisman Trophy winners</a:t>
          </a:r>
          <a:endParaRPr lang="en-US"/>
        </a:p>
      </dgm:t>
    </dgm:pt>
    <dgm:pt modelId="{160A4F39-55F1-4695-AF7C-26927BAC55E2}" type="parTrans" cxnId="{3A05387B-2244-4996-A253-931742CC0119}">
      <dgm:prSet/>
      <dgm:spPr/>
      <dgm:t>
        <a:bodyPr/>
        <a:lstStyle/>
        <a:p>
          <a:endParaRPr lang="en-US"/>
        </a:p>
      </dgm:t>
    </dgm:pt>
    <dgm:pt modelId="{014673EB-B5A4-4DEA-B2B8-7D3867E19545}" type="sibTrans" cxnId="{3A05387B-2244-4996-A253-931742CC0119}">
      <dgm:prSet/>
      <dgm:spPr/>
      <dgm:t>
        <a:bodyPr/>
        <a:lstStyle/>
        <a:p>
          <a:endParaRPr lang="en-US"/>
        </a:p>
      </dgm:t>
    </dgm:pt>
    <dgm:pt modelId="{D69E91FA-6A68-450D-AB86-14F374D6D032}">
      <dgm:prSet/>
      <dgm:spPr>
        <a:solidFill>
          <a:srgbClr val="C00000"/>
        </a:solidFill>
      </dgm:spPr>
      <dgm:t>
        <a:bodyPr/>
        <a:lstStyle/>
        <a:p>
          <a:r>
            <a:rPr lang="en-US" smtClean="0"/>
            <a:t>The University has won 18 team </a:t>
          </a:r>
          <a:r>
            <a:rPr lang="en-US" smtClean="0">
              <a:hlinkClick xmlns:r="http://schemas.openxmlformats.org/officeDocument/2006/relationships" r:id="rId1" tooltip="National Collegiate Athletic Association"/>
            </a:rPr>
            <a:t>NCAA</a:t>
          </a:r>
          <a:r>
            <a:rPr lang="en-US" smtClean="0"/>
            <a:t> National Championships</a:t>
          </a:r>
          <a:endParaRPr lang="en-US"/>
        </a:p>
      </dgm:t>
    </dgm:pt>
    <dgm:pt modelId="{133D7810-3634-4496-82D2-C80DE49FC579}" type="parTrans" cxnId="{D482C379-52D6-4EC7-B674-D6FE890BF017}">
      <dgm:prSet/>
      <dgm:spPr/>
      <dgm:t>
        <a:bodyPr/>
        <a:lstStyle/>
        <a:p>
          <a:endParaRPr lang="en-US"/>
        </a:p>
      </dgm:t>
    </dgm:pt>
    <dgm:pt modelId="{065E95F2-4C76-4D0B-81AC-474E6232BF88}" type="sibTrans" cxnId="{D482C379-52D6-4EC7-B674-D6FE890BF017}">
      <dgm:prSet/>
      <dgm:spPr/>
      <dgm:t>
        <a:bodyPr/>
        <a:lstStyle/>
        <a:p>
          <a:endParaRPr lang="en-US"/>
        </a:p>
      </dgm:t>
    </dgm:pt>
    <dgm:pt modelId="{89031A3D-F9D1-4033-BE31-5A8A76DDE860}" type="pres">
      <dgm:prSet presAssocID="{41D6DC76-5985-4D48-A6EC-6AFD4165088C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65B42825-1A95-420D-BD73-9E239976F5B3}" type="pres">
      <dgm:prSet presAssocID="{EAD40D37-AABB-4502-A4DB-FD10935A7A35}" presName="vertOne" presStyleCnt="0"/>
      <dgm:spPr/>
    </dgm:pt>
    <dgm:pt modelId="{29A2F99F-579A-4DA9-8B64-CE83723E34CE}" type="pres">
      <dgm:prSet presAssocID="{EAD40D37-AABB-4502-A4DB-FD10935A7A35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2AC9E8B-1153-4B4B-B672-DE629BDF402F}" type="pres">
      <dgm:prSet presAssocID="{EAD40D37-AABB-4502-A4DB-FD10935A7A35}" presName="parTransOne" presStyleCnt="0"/>
      <dgm:spPr/>
    </dgm:pt>
    <dgm:pt modelId="{276682F3-428C-411F-B6FF-1C14FD4E6617}" type="pres">
      <dgm:prSet presAssocID="{EAD40D37-AABB-4502-A4DB-FD10935A7A35}" presName="horzOne" presStyleCnt="0"/>
      <dgm:spPr/>
    </dgm:pt>
    <dgm:pt modelId="{1259371A-487A-4E56-AAC1-0445FF879CC3}" type="pres">
      <dgm:prSet presAssocID="{1C282D75-B304-4D83-8626-74549E348D14}" presName="vertTwo" presStyleCnt="0"/>
      <dgm:spPr/>
    </dgm:pt>
    <dgm:pt modelId="{35F9D580-1E46-47C5-B3B1-E6950C266A47}" type="pres">
      <dgm:prSet presAssocID="{1C282D75-B304-4D83-8626-74549E348D14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7A27374-EAEA-4787-A635-3C66B9132EDC}" type="pres">
      <dgm:prSet presAssocID="{1C282D75-B304-4D83-8626-74549E348D14}" presName="parTransTwo" presStyleCnt="0"/>
      <dgm:spPr/>
    </dgm:pt>
    <dgm:pt modelId="{D9F9B49C-6AC5-40E0-A256-6CC31DF88CC7}" type="pres">
      <dgm:prSet presAssocID="{1C282D75-B304-4D83-8626-74549E348D14}" presName="horzTwo" presStyleCnt="0"/>
      <dgm:spPr/>
    </dgm:pt>
    <dgm:pt modelId="{8F3A8405-B921-40F6-A0EE-8D1FCC35DCE7}" type="pres">
      <dgm:prSet presAssocID="{66CE19EF-9E8E-4CFA-8E5D-D9B87F44777F}" presName="vertThree" presStyleCnt="0"/>
      <dgm:spPr/>
    </dgm:pt>
    <dgm:pt modelId="{68BBD3FE-4CDC-4270-B82C-8B750E8D7879}" type="pres">
      <dgm:prSet presAssocID="{66CE19EF-9E8E-4CFA-8E5D-D9B87F44777F}" presName="txThree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E9A286F-B680-4104-BA28-A58AAF2E7A8E}" type="pres">
      <dgm:prSet presAssocID="{66CE19EF-9E8E-4CFA-8E5D-D9B87F44777F}" presName="horzThree" presStyleCnt="0"/>
      <dgm:spPr/>
    </dgm:pt>
    <dgm:pt modelId="{EDDC2D43-DFEC-4193-BDDF-F5A7AFB7EA49}" type="pres">
      <dgm:prSet presAssocID="{692B32B5-0362-4A3D-923B-08BF0999F0B7}" presName="sibSpaceThree" presStyleCnt="0"/>
      <dgm:spPr/>
    </dgm:pt>
    <dgm:pt modelId="{6161317A-61B4-4D21-927C-30B3DAD8A486}" type="pres">
      <dgm:prSet presAssocID="{D69E91FA-6A68-450D-AB86-14F374D6D032}" presName="vertThree" presStyleCnt="0"/>
      <dgm:spPr/>
    </dgm:pt>
    <dgm:pt modelId="{E94A95F9-F246-4436-B7A3-BBE5A0B41AF4}" type="pres">
      <dgm:prSet presAssocID="{D69E91FA-6A68-450D-AB86-14F374D6D032}" presName="txThre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07BEBF8-8B0B-4E82-AAE3-AF5B6E1F3528}" type="pres">
      <dgm:prSet presAssocID="{D69E91FA-6A68-450D-AB86-14F374D6D032}" presName="horzThree" presStyleCnt="0"/>
      <dgm:spPr/>
    </dgm:pt>
    <dgm:pt modelId="{0B4557E3-A9D6-47BA-8966-EDA0EE2662A7}" type="pres">
      <dgm:prSet presAssocID="{C1D59C21-4451-417A-9806-086EA751294B}" presName="sibSpaceTwo" presStyleCnt="0"/>
      <dgm:spPr/>
    </dgm:pt>
    <dgm:pt modelId="{95A73A8D-F386-499D-AE36-99A757B11E62}" type="pres">
      <dgm:prSet presAssocID="{0054BF48-8C0F-414B-9FBF-15093FC52E4B}" presName="vertTwo" presStyleCnt="0"/>
      <dgm:spPr/>
    </dgm:pt>
    <dgm:pt modelId="{F68995D6-4118-49CB-B268-678ED9D9DCB9}" type="pres">
      <dgm:prSet presAssocID="{0054BF48-8C0F-414B-9FBF-15093FC52E4B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6B80FF5-1904-4425-AB6F-D9CD76B2A8A3}" type="pres">
      <dgm:prSet presAssocID="{0054BF48-8C0F-414B-9FBF-15093FC52E4B}" presName="parTransTwo" presStyleCnt="0"/>
      <dgm:spPr/>
    </dgm:pt>
    <dgm:pt modelId="{4777A08A-2BE3-47E0-9040-5B568D340E14}" type="pres">
      <dgm:prSet presAssocID="{0054BF48-8C0F-414B-9FBF-15093FC52E4B}" presName="horzTwo" presStyleCnt="0"/>
      <dgm:spPr/>
    </dgm:pt>
    <dgm:pt modelId="{2E0ED62E-7E13-4F1B-B554-E35D6EF0A3C3}" type="pres">
      <dgm:prSet presAssocID="{A4A55B8E-D0A4-4494-8A46-06641245034A}" presName="vertThree" presStyleCnt="0"/>
      <dgm:spPr/>
    </dgm:pt>
    <dgm:pt modelId="{439E61A7-80DF-4198-9913-987762F8DAEF}" type="pres">
      <dgm:prSet presAssocID="{A4A55B8E-D0A4-4494-8A46-06641245034A}" presName="txThree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BD5144D-5FB9-4674-8052-3E315FDED00C}" type="pres">
      <dgm:prSet presAssocID="{A4A55B8E-D0A4-4494-8A46-06641245034A}" presName="horzThree" presStyleCnt="0"/>
      <dgm:spPr/>
    </dgm:pt>
    <dgm:pt modelId="{FA8F38DD-4D88-49E6-ABEC-6D573232EB49}" type="pres">
      <dgm:prSet presAssocID="{5EDEDD56-928D-4A2B-A2EC-95D62A354776}" presName="sibSpaceThree" presStyleCnt="0"/>
      <dgm:spPr/>
    </dgm:pt>
    <dgm:pt modelId="{AFBA430C-A1F9-4853-B05F-ECF1B144E7E0}" type="pres">
      <dgm:prSet presAssocID="{774699B9-E818-4DEC-BD25-252EF8E47E31}" presName="vertThree" presStyleCnt="0"/>
      <dgm:spPr/>
    </dgm:pt>
    <dgm:pt modelId="{A460EFAD-AC49-4AB8-A766-C5E23C2EE8E0}" type="pres">
      <dgm:prSet presAssocID="{774699B9-E818-4DEC-BD25-252EF8E47E31}" presName="txThree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2B2D9C7-0780-418D-AF81-AD0D072CDCB6}" type="pres">
      <dgm:prSet presAssocID="{774699B9-E818-4DEC-BD25-252EF8E47E31}" presName="horzThree" presStyleCnt="0"/>
      <dgm:spPr/>
    </dgm:pt>
  </dgm:ptLst>
  <dgm:cxnLst>
    <dgm:cxn modelId="{1D344DF7-BA1C-4D22-B050-FD956E30FC21}" srcId="{EAD40D37-AABB-4502-A4DB-FD10935A7A35}" destId="{0054BF48-8C0F-414B-9FBF-15093FC52E4B}" srcOrd="1" destOrd="0" parTransId="{12373F7F-5930-40FB-B3DB-CB5E45118DD6}" sibTransId="{1BD5C8E2-3D1B-463C-A69E-AD51B50DBCE1}"/>
    <dgm:cxn modelId="{3E858893-7E75-4788-98A3-A607821C95D2}" type="presOf" srcId="{A4A55B8E-D0A4-4494-8A46-06641245034A}" destId="{439E61A7-80DF-4198-9913-987762F8DAEF}" srcOrd="0" destOrd="0" presId="urn:microsoft.com/office/officeart/2005/8/layout/hierarchy4"/>
    <dgm:cxn modelId="{3ECEC40E-BB5E-4209-8804-FFF4CFC7ABF3}" type="presOf" srcId="{41D6DC76-5985-4D48-A6EC-6AFD4165088C}" destId="{89031A3D-F9D1-4033-BE31-5A8A76DDE860}" srcOrd="0" destOrd="0" presId="urn:microsoft.com/office/officeart/2005/8/layout/hierarchy4"/>
    <dgm:cxn modelId="{B95932F1-11ED-414A-A523-BE1AF016F158}" type="presOf" srcId="{EAD40D37-AABB-4502-A4DB-FD10935A7A35}" destId="{29A2F99F-579A-4DA9-8B64-CE83723E34CE}" srcOrd="0" destOrd="0" presId="urn:microsoft.com/office/officeart/2005/8/layout/hierarchy4"/>
    <dgm:cxn modelId="{D482C379-52D6-4EC7-B674-D6FE890BF017}" srcId="{1C282D75-B304-4D83-8626-74549E348D14}" destId="{D69E91FA-6A68-450D-AB86-14F374D6D032}" srcOrd="1" destOrd="0" parTransId="{133D7810-3634-4496-82D2-C80DE49FC579}" sibTransId="{065E95F2-4C76-4D0B-81AC-474E6232BF88}"/>
    <dgm:cxn modelId="{3A05387B-2244-4996-A253-931742CC0119}" srcId="{0054BF48-8C0F-414B-9FBF-15093FC52E4B}" destId="{774699B9-E818-4DEC-BD25-252EF8E47E31}" srcOrd="1" destOrd="0" parTransId="{160A4F39-55F1-4695-AF7C-26927BAC55E2}" sibTransId="{014673EB-B5A4-4DEA-B2B8-7D3867E19545}"/>
    <dgm:cxn modelId="{8B69575D-58CC-4312-94B7-685821CD24EA}" type="presOf" srcId="{66CE19EF-9E8E-4CFA-8E5D-D9B87F44777F}" destId="{68BBD3FE-4CDC-4270-B82C-8B750E8D7879}" srcOrd="0" destOrd="0" presId="urn:microsoft.com/office/officeart/2005/8/layout/hierarchy4"/>
    <dgm:cxn modelId="{45DB2D96-5806-4A70-ACE6-DF3A52899C6D}" srcId="{EAD40D37-AABB-4502-A4DB-FD10935A7A35}" destId="{1C282D75-B304-4D83-8626-74549E348D14}" srcOrd="0" destOrd="0" parTransId="{86AFBEFD-46E0-493B-A26E-7F350235C285}" sibTransId="{C1D59C21-4451-417A-9806-086EA751294B}"/>
    <dgm:cxn modelId="{DD5CE3A2-1C4A-4869-B956-60CBBB08D467}" srcId="{0054BF48-8C0F-414B-9FBF-15093FC52E4B}" destId="{A4A55B8E-D0A4-4494-8A46-06641245034A}" srcOrd="0" destOrd="0" parTransId="{DA4285A0-818D-48CB-B06F-3776746819D8}" sibTransId="{5EDEDD56-928D-4A2B-A2EC-95D62A354776}"/>
    <dgm:cxn modelId="{2BB50A5C-E1DB-46BE-8CCB-0B3C5DE0094F}" type="presOf" srcId="{774699B9-E818-4DEC-BD25-252EF8E47E31}" destId="{A460EFAD-AC49-4AB8-A766-C5E23C2EE8E0}" srcOrd="0" destOrd="0" presId="urn:microsoft.com/office/officeart/2005/8/layout/hierarchy4"/>
    <dgm:cxn modelId="{B4E53D63-5DD6-4790-B897-D4A2DB022257}" srcId="{1C282D75-B304-4D83-8626-74549E348D14}" destId="{66CE19EF-9E8E-4CFA-8E5D-D9B87F44777F}" srcOrd="0" destOrd="0" parTransId="{C122AFBF-4CEF-43BD-A973-A0D0F1F5675A}" sibTransId="{692B32B5-0362-4A3D-923B-08BF0999F0B7}"/>
    <dgm:cxn modelId="{E8EA13BC-7772-4083-8320-BAC220503FB9}" srcId="{41D6DC76-5985-4D48-A6EC-6AFD4165088C}" destId="{EAD40D37-AABB-4502-A4DB-FD10935A7A35}" srcOrd="0" destOrd="0" parTransId="{90EDA131-7B77-40B2-9AFE-E89CBCE825AB}" sibTransId="{3FFB3FD7-FDC3-40D0-AACA-91A39BC7FC7A}"/>
    <dgm:cxn modelId="{BCA226B1-6005-435E-B5A5-2FFC1553AC34}" type="presOf" srcId="{1C282D75-B304-4D83-8626-74549E348D14}" destId="{35F9D580-1E46-47C5-B3B1-E6950C266A47}" srcOrd="0" destOrd="0" presId="urn:microsoft.com/office/officeart/2005/8/layout/hierarchy4"/>
    <dgm:cxn modelId="{8E3E3CA7-1B89-495D-8EC9-028A23D93D40}" type="presOf" srcId="{D69E91FA-6A68-450D-AB86-14F374D6D032}" destId="{E94A95F9-F246-4436-B7A3-BBE5A0B41AF4}" srcOrd="0" destOrd="0" presId="urn:microsoft.com/office/officeart/2005/8/layout/hierarchy4"/>
    <dgm:cxn modelId="{E8D98E3A-BC10-45A8-AC18-FDDA83F031B6}" type="presOf" srcId="{0054BF48-8C0F-414B-9FBF-15093FC52E4B}" destId="{F68995D6-4118-49CB-B268-678ED9D9DCB9}" srcOrd="0" destOrd="0" presId="urn:microsoft.com/office/officeart/2005/8/layout/hierarchy4"/>
    <dgm:cxn modelId="{93337F65-68D1-4881-A567-62B52CF325E7}" type="presParOf" srcId="{89031A3D-F9D1-4033-BE31-5A8A76DDE860}" destId="{65B42825-1A95-420D-BD73-9E239976F5B3}" srcOrd="0" destOrd="0" presId="urn:microsoft.com/office/officeart/2005/8/layout/hierarchy4"/>
    <dgm:cxn modelId="{2B143969-25A3-4B4B-9C49-8632B4EAE361}" type="presParOf" srcId="{65B42825-1A95-420D-BD73-9E239976F5B3}" destId="{29A2F99F-579A-4DA9-8B64-CE83723E34CE}" srcOrd="0" destOrd="0" presId="urn:microsoft.com/office/officeart/2005/8/layout/hierarchy4"/>
    <dgm:cxn modelId="{1E07603E-7894-447B-9DB0-D2152DDA817D}" type="presParOf" srcId="{65B42825-1A95-420D-BD73-9E239976F5B3}" destId="{02AC9E8B-1153-4B4B-B672-DE629BDF402F}" srcOrd="1" destOrd="0" presId="urn:microsoft.com/office/officeart/2005/8/layout/hierarchy4"/>
    <dgm:cxn modelId="{11D0C042-8133-463F-AFE5-0EF3B25AFFFB}" type="presParOf" srcId="{65B42825-1A95-420D-BD73-9E239976F5B3}" destId="{276682F3-428C-411F-B6FF-1C14FD4E6617}" srcOrd="2" destOrd="0" presId="urn:microsoft.com/office/officeart/2005/8/layout/hierarchy4"/>
    <dgm:cxn modelId="{6CB9C31D-BDF5-4C25-8AB6-81A14F75F60B}" type="presParOf" srcId="{276682F3-428C-411F-B6FF-1C14FD4E6617}" destId="{1259371A-487A-4E56-AAC1-0445FF879CC3}" srcOrd="0" destOrd="0" presId="urn:microsoft.com/office/officeart/2005/8/layout/hierarchy4"/>
    <dgm:cxn modelId="{C853CE4C-43B9-4A70-8184-BAE64C694D2A}" type="presParOf" srcId="{1259371A-487A-4E56-AAC1-0445FF879CC3}" destId="{35F9D580-1E46-47C5-B3B1-E6950C266A47}" srcOrd="0" destOrd="0" presId="urn:microsoft.com/office/officeart/2005/8/layout/hierarchy4"/>
    <dgm:cxn modelId="{190C1388-74DA-4A8E-A9C8-A42098118036}" type="presParOf" srcId="{1259371A-487A-4E56-AAC1-0445FF879CC3}" destId="{47A27374-EAEA-4787-A635-3C66B9132EDC}" srcOrd="1" destOrd="0" presId="urn:microsoft.com/office/officeart/2005/8/layout/hierarchy4"/>
    <dgm:cxn modelId="{5C16609C-9423-4E45-96A5-5BEB0975192D}" type="presParOf" srcId="{1259371A-487A-4E56-AAC1-0445FF879CC3}" destId="{D9F9B49C-6AC5-40E0-A256-6CC31DF88CC7}" srcOrd="2" destOrd="0" presId="urn:microsoft.com/office/officeart/2005/8/layout/hierarchy4"/>
    <dgm:cxn modelId="{5F0801A2-CF1E-4492-98B2-FCA1C2613764}" type="presParOf" srcId="{D9F9B49C-6AC5-40E0-A256-6CC31DF88CC7}" destId="{8F3A8405-B921-40F6-A0EE-8D1FCC35DCE7}" srcOrd="0" destOrd="0" presId="urn:microsoft.com/office/officeart/2005/8/layout/hierarchy4"/>
    <dgm:cxn modelId="{900E4FB4-6EDF-4590-AEE4-DB9AE900D4D6}" type="presParOf" srcId="{8F3A8405-B921-40F6-A0EE-8D1FCC35DCE7}" destId="{68BBD3FE-4CDC-4270-B82C-8B750E8D7879}" srcOrd="0" destOrd="0" presId="urn:microsoft.com/office/officeart/2005/8/layout/hierarchy4"/>
    <dgm:cxn modelId="{4CEF7E1A-9748-424C-9FA3-911C8C6C53EC}" type="presParOf" srcId="{8F3A8405-B921-40F6-A0EE-8D1FCC35DCE7}" destId="{2E9A286F-B680-4104-BA28-A58AAF2E7A8E}" srcOrd="1" destOrd="0" presId="urn:microsoft.com/office/officeart/2005/8/layout/hierarchy4"/>
    <dgm:cxn modelId="{16D74418-C240-4016-BED3-F945A0C0ED5B}" type="presParOf" srcId="{D9F9B49C-6AC5-40E0-A256-6CC31DF88CC7}" destId="{EDDC2D43-DFEC-4193-BDDF-F5A7AFB7EA49}" srcOrd="1" destOrd="0" presId="urn:microsoft.com/office/officeart/2005/8/layout/hierarchy4"/>
    <dgm:cxn modelId="{140F2630-B08A-41AC-9633-7DD58E7A4B4D}" type="presParOf" srcId="{D9F9B49C-6AC5-40E0-A256-6CC31DF88CC7}" destId="{6161317A-61B4-4D21-927C-30B3DAD8A486}" srcOrd="2" destOrd="0" presId="urn:microsoft.com/office/officeart/2005/8/layout/hierarchy4"/>
    <dgm:cxn modelId="{257F2FEB-3EE1-4B48-997A-8B99EA523203}" type="presParOf" srcId="{6161317A-61B4-4D21-927C-30B3DAD8A486}" destId="{E94A95F9-F246-4436-B7A3-BBE5A0B41AF4}" srcOrd="0" destOrd="0" presId="urn:microsoft.com/office/officeart/2005/8/layout/hierarchy4"/>
    <dgm:cxn modelId="{F0134D32-0C6F-4163-A198-F046061B70F0}" type="presParOf" srcId="{6161317A-61B4-4D21-927C-30B3DAD8A486}" destId="{207BEBF8-8B0B-4E82-AAE3-AF5B6E1F3528}" srcOrd="1" destOrd="0" presId="urn:microsoft.com/office/officeart/2005/8/layout/hierarchy4"/>
    <dgm:cxn modelId="{EDB2E955-8969-46EC-83F2-4DF609C49429}" type="presParOf" srcId="{276682F3-428C-411F-B6FF-1C14FD4E6617}" destId="{0B4557E3-A9D6-47BA-8966-EDA0EE2662A7}" srcOrd="1" destOrd="0" presId="urn:microsoft.com/office/officeart/2005/8/layout/hierarchy4"/>
    <dgm:cxn modelId="{285FE82C-06A8-4A19-A6F7-61E304606C3C}" type="presParOf" srcId="{276682F3-428C-411F-B6FF-1C14FD4E6617}" destId="{95A73A8D-F386-499D-AE36-99A757B11E62}" srcOrd="2" destOrd="0" presId="urn:microsoft.com/office/officeart/2005/8/layout/hierarchy4"/>
    <dgm:cxn modelId="{3886BC0C-EE61-4CCA-82BB-57E966851B93}" type="presParOf" srcId="{95A73A8D-F386-499D-AE36-99A757B11E62}" destId="{F68995D6-4118-49CB-B268-678ED9D9DCB9}" srcOrd="0" destOrd="0" presId="urn:microsoft.com/office/officeart/2005/8/layout/hierarchy4"/>
    <dgm:cxn modelId="{931543C3-0BC4-41D1-9374-313C3653AD1E}" type="presParOf" srcId="{95A73A8D-F386-499D-AE36-99A757B11E62}" destId="{16B80FF5-1904-4425-AB6F-D9CD76B2A8A3}" srcOrd="1" destOrd="0" presId="urn:microsoft.com/office/officeart/2005/8/layout/hierarchy4"/>
    <dgm:cxn modelId="{A20EA760-4321-4248-A212-F6A4C4A36852}" type="presParOf" srcId="{95A73A8D-F386-499D-AE36-99A757B11E62}" destId="{4777A08A-2BE3-47E0-9040-5B568D340E14}" srcOrd="2" destOrd="0" presId="urn:microsoft.com/office/officeart/2005/8/layout/hierarchy4"/>
    <dgm:cxn modelId="{12E428C9-2D41-4B16-AAB3-47A7C18144D3}" type="presParOf" srcId="{4777A08A-2BE3-47E0-9040-5B568D340E14}" destId="{2E0ED62E-7E13-4F1B-B554-E35D6EF0A3C3}" srcOrd="0" destOrd="0" presId="urn:microsoft.com/office/officeart/2005/8/layout/hierarchy4"/>
    <dgm:cxn modelId="{859B3048-E4DF-4CA1-88CB-018D71EC1275}" type="presParOf" srcId="{2E0ED62E-7E13-4F1B-B554-E35D6EF0A3C3}" destId="{439E61A7-80DF-4198-9913-987762F8DAEF}" srcOrd="0" destOrd="0" presId="urn:microsoft.com/office/officeart/2005/8/layout/hierarchy4"/>
    <dgm:cxn modelId="{EB13D6EA-93DD-486A-B280-D2F6C3F2326C}" type="presParOf" srcId="{2E0ED62E-7E13-4F1B-B554-E35D6EF0A3C3}" destId="{8BD5144D-5FB9-4674-8052-3E315FDED00C}" srcOrd="1" destOrd="0" presId="urn:microsoft.com/office/officeart/2005/8/layout/hierarchy4"/>
    <dgm:cxn modelId="{CF06BCBF-6A12-44DF-A619-84225CFB6000}" type="presParOf" srcId="{4777A08A-2BE3-47E0-9040-5B568D340E14}" destId="{FA8F38DD-4D88-49E6-ABEC-6D573232EB49}" srcOrd="1" destOrd="0" presId="urn:microsoft.com/office/officeart/2005/8/layout/hierarchy4"/>
    <dgm:cxn modelId="{0C73E466-5C88-4CB0-A1F4-1CA3B02CBD74}" type="presParOf" srcId="{4777A08A-2BE3-47E0-9040-5B568D340E14}" destId="{AFBA430C-A1F9-4853-B05F-ECF1B144E7E0}" srcOrd="2" destOrd="0" presId="urn:microsoft.com/office/officeart/2005/8/layout/hierarchy4"/>
    <dgm:cxn modelId="{BF2E7ACD-697D-48F0-900B-2C4E95FD9531}" type="presParOf" srcId="{AFBA430C-A1F9-4853-B05F-ECF1B144E7E0}" destId="{A460EFAD-AC49-4AB8-A766-C5E23C2EE8E0}" srcOrd="0" destOrd="0" presId="urn:microsoft.com/office/officeart/2005/8/layout/hierarchy4"/>
    <dgm:cxn modelId="{61D315AD-2EEB-4A4A-AAC0-F8C7C6FB78FC}" type="presParOf" srcId="{AFBA430C-A1F9-4853-B05F-ECF1B144E7E0}" destId="{F2B2D9C7-0780-418D-AF81-AD0D072CDCB6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DA8F29C-3BF9-49E8-A2B8-998D4CABD9B8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FE94B42-1AD7-43BA-B5AE-AA00B5186F7F}">
      <dgm:prSet phldrT="[Text]"/>
      <dgm:spPr>
        <a:solidFill>
          <a:schemeClr val="tx1"/>
        </a:solidFill>
      </dgm:spPr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OU has surpassed its goal of $150 million in scholarships </a:t>
          </a:r>
          <a:endParaRPr lang="en-US" dirty="0">
            <a:solidFill>
              <a:srgbClr val="FF0000"/>
            </a:solidFill>
          </a:endParaRPr>
        </a:p>
      </dgm:t>
    </dgm:pt>
    <dgm:pt modelId="{7E50A0F1-A5A4-4115-8424-6A2B9A25EC7A}" type="parTrans" cxnId="{F5321E26-D650-4030-B35D-AC7257ABEE20}">
      <dgm:prSet/>
      <dgm:spPr/>
      <dgm:t>
        <a:bodyPr/>
        <a:lstStyle/>
        <a:p>
          <a:endParaRPr lang="en-US"/>
        </a:p>
      </dgm:t>
    </dgm:pt>
    <dgm:pt modelId="{CF1DF78B-3479-48E3-8BFF-E8E582DE8ADF}" type="sibTrans" cxnId="{F5321E26-D650-4030-B35D-AC7257ABEE20}">
      <dgm:prSet/>
      <dgm:spPr/>
      <dgm:t>
        <a:bodyPr/>
        <a:lstStyle/>
        <a:p>
          <a:endParaRPr lang="en-US"/>
        </a:p>
      </dgm:t>
    </dgm:pt>
    <dgm:pt modelId="{21ACA5FD-FEC1-45F8-8D05-780C3D734F2E}">
      <dgm:prSet/>
      <dgm:spPr/>
      <dgm:t>
        <a:bodyPr/>
        <a:lstStyle/>
        <a:p>
          <a:r>
            <a:rPr lang="en-US" dirty="0" smtClean="0"/>
            <a:t>OU’s entrepreneurship program in the Price College of Business ranks in the top five in the nation among all public universities.</a:t>
          </a:r>
          <a:endParaRPr lang="en-US" dirty="0"/>
        </a:p>
      </dgm:t>
    </dgm:pt>
    <dgm:pt modelId="{D498C825-7546-4156-BF43-FF6B9F8CA78F}" type="parTrans" cxnId="{3C468E26-76EA-4B89-8D89-002788539D1E}">
      <dgm:prSet/>
      <dgm:spPr/>
      <dgm:t>
        <a:bodyPr/>
        <a:lstStyle/>
        <a:p>
          <a:endParaRPr lang="en-US"/>
        </a:p>
      </dgm:t>
    </dgm:pt>
    <dgm:pt modelId="{8009BEFF-392A-46A4-A45E-5A71BE2DF512}" type="sibTrans" cxnId="{3C468E26-76EA-4B89-8D89-002788539D1E}">
      <dgm:prSet/>
      <dgm:spPr/>
      <dgm:t>
        <a:bodyPr/>
        <a:lstStyle/>
        <a:p>
          <a:endParaRPr lang="en-US"/>
        </a:p>
      </dgm:t>
    </dgm:pt>
    <dgm:pt modelId="{DDE03F1F-0A04-4EAD-9252-0D9A2392C560}">
      <dgm:prSet phldrT="[Text]"/>
      <dgm:spPr/>
      <dgm:t>
        <a:bodyPr/>
        <a:lstStyle/>
        <a:p>
          <a:r>
            <a:rPr lang="en-US" dirty="0" smtClean="0"/>
            <a:t>More Native American languages are taught for college credit at OU than at any other university in the world.</a:t>
          </a:r>
          <a:endParaRPr lang="en-US" dirty="0"/>
        </a:p>
      </dgm:t>
    </dgm:pt>
    <dgm:pt modelId="{7DB7C223-AC2A-4D5D-8D02-77304DBAF889}" type="parTrans" cxnId="{9A96AF9F-837E-45A8-B421-F9EF30B01C15}">
      <dgm:prSet/>
      <dgm:spPr/>
      <dgm:t>
        <a:bodyPr/>
        <a:lstStyle/>
        <a:p>
          <a:endParaRPr lang="en-US"/>
        </a:p>
      </dgm:t>
    </dgm:pt>
    <dgm:pt modelId="{1D39CC6F-F2F6-4812-985E-AB57570D5816}" type="sibTrans" cxnId="{9A96AF9F-837E-45A8-B421-F9EF30B01C15}">
      <dgm:prSet/>
      <dgm:spPr/>
      <dgm:t>
        <a:bodyPr/>
        <a:lstStyle/>
        <a:p>
          <a:endParaRPr lang="en-US"/>
        </a:p>
      </dgm:t>
    </dgm:pt>
    <dgm:pt modelId="{E8D669C8-54E7-4663-A88C-790E958B145C}">
      <dgm:prSet phldrT="[Text]"/>
      <dgm:spPr/>
      <dgm:t>
        <a:bodyPr/>
        <a:lstStyle/>
        <a:p>
          <a:r>
            <a:rPr lang="en-US" dirty="0" smtClean="0"/>
            <a:t>The Gaylord College of Journalism and Mass Communication at OU is home to the Native American Journalists Association, the oldest and largest international organization for indigenous journalists.</a:t>
          </a:r>
          <a:endParaRPr lang="en-US" dirty="0"/>
        </a:p>
      </dgm:t>
    </dgm:pt>
    <dgm:pt modelId="{5A2BFE8C-035C-4F15-B1D6-671D34573878}" type="parTrans" cxnId="{25468B90-B12C-4BFC-9D28-A82AC8AF5EB6}">
      <dgm:prSet/>
      <dgm:spPr/>
      <dgm:t>
        <a:bodyPr/>
        <a:lstStyle/>
        <a:p>
          <a:endParaRPr lang="en-US"/>
        </a:p>
      </dgm:t>
    </dgm:pt>
    <dgm:pt modelId="{797C6B9D-BDC2-4E51-B9CA-A669A2D29542}" type="sibTrans" cxnId="{25468B90-B12C-4BFC-9D28-A82AC8AF5EB6}">
      <dgm:prSet/>
      <dgm:spPr/>
      <dgm:t>
        <a:bodyPr/>
        <a:lstStyle/>
        <a:p>
          <a:endParaRPr lang="en-US"/>
        </a:p>
      </dgm:t>
    </dgm:pt>
    <dgm:pt modelId="{873E7E2E-AB15-4815-BE3A-A806641A3C60}">
      <dgm:prSet phldrT="[Text]" phldr="1"/>
      <dgm:spPr/>
      <dgm:t>
        <a:bodyPr/>
        <a:lstStyle/>
        <a:p>
          <a:endParaRPr lang="en-US" dirty="0"/>
        </a:p>
      </dgm:t>
    </dgm:pt>
    <dgm:pt modelId="{E92C40B6-AFDB-4FB0-B3B0-1157AB5CC4A3}" type="parTrans" cxnId="{AB32A794-0D7C-431B-A936-447BF7472970}">
      <dgm:prSet/>
      <dgm:spPr/>
      <dgm:t>
        <a:bodyPr/>
        <a:lstStyle/>
        <a:p>
          <a:endParaRPr lang="en-US"/>
        </a:p>
      </dgm:t>
    </dgm:pt>
    <dgm:pt modelId="{0A49CC8F-62F4-4E51-B110-E42A1C711453}" type="sibTrans" cxnId="{AB32A794-0D7C-431B-A936-447BF7472970}">
      <dgm:prSet/>
      <dgm:spPr/>
      <dgm:t>
        <a:bodyPr/>
        <a:lstStyle/>
        <a:p>
          <a:endParaRPr lang="en-US"/>
        </a:p>
      </dgm:t>
    </dgm:pt>
    <dgm:pt modelId="{9A323C27-B7C5-4D59-9C06-39F51D706622}">
      <dgm:prSet/>
      <dgm:spPr/>
      <dgm:t>
        <a:bodyPr/>
        <a:lstStyle/>
        <a:p>
          <a:r>
            <a:rPr lang="en-US" smtClean="0"/>
            <a:t>OU ranks No. 1 in the nation among all public universities in the number of National Merit Scholars enrolled, with a record 225 National Merit Scholars in this year’s freshman class – 29 more than the previous OU record.  </a:t>
          </a:r>
          <a:endParaRPr lang="en-US" dirty="0" smtClean="0"/>
        </a:p>
      </dgm:t>
    </dgm:pt>
    <dgm:pt modelId="{36D6188F-C56B-4E85-B8D1-84B0333A44EC}" type="parTrans" cxnId="{6B000C55-6B60-4998-85F6-CBCA92E994CE}">
      <dgm:prSet/>
      <dgm:spPr/>
      <dgm:t>
        <a:bodyPr/>
        <a:lstStyle/>
        <a:p>
          <a:endParaRPr lang="en-US"/>
        </a:p>
      </dgm:t>
    </dgm:pt>
    <dgm:pt modelId="{3D879885-9FFB-4CD4-8ADA-F0C2D2366CE7}" type="sibTrans" cxnId="{6B000C55-6B60-4998-85F6-CBCA92E994CE}">
      <dgm:prSet/>
      <dgm:spPr/>
      <dgm:t>
        <a:bodyPr/>
        <a:lstStyle/>
        <a:p>
          <a:endParaRPr lang="en-US"/>
        </a:p>
      </dgm:t>
    </dgm:pt>
    <dgm:pt modelId="{4FD20DB0-7B9D-4BBB-89F6-13EBD1316007}" type="pres">
      <dgm:prSet presAssocID="{CDA8F29C-3BF9-49E8-A2B8-998D4CABD9B8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3D1E137-17DF-4D0C-8A62-E257CA4E0697}" type="pres">
      <dgm:prSet presAssocID="{CDA8F29C-3BF9-49E8-A2B8-998D4CABD9B8}" presName="matrix" presStyleCnt="0"/>
      <dgm:spPr/>
    </dgm:pt>
    <dgm:pt modelId="{D4F1408A-9113-4758-A8B2-DD182BBAFE41}" type="pres">
      <dgm:prSet presAssocID="{CDA8F29C-3BF9-49E8-A2B8-998D4CABD9B8}" presName="tile1" presStyleLbl="node1" presStyleIdx="0" presStyleCnt="4"/>
      <dgm:spPr/>
      <dgm:t>
        <a:bodyPr/>
        <a:lstStyle/>
        <a:p>
          <a:endParaRPr lang="en-US"/>
        </a:p>
      </dgm:t>
    </dgm:pt>
    <dgm:pt modelId="{CE9B981A-3E26-4186-8441-B8D2082DA5DE}" type="pres">
      <dgm:prSet presAssocID="{CDA8F29C-3BF9-49E8-A2B8-998D4CABD9B8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8D8DC8-4FFF-4FBD-B0B4-1677326D6BDF}" type="pres">
      <dgm:prSet presAssocID="{CDA8F29C-3BF9-49E8-A2B8-998D4CABD9B8}" presName="tile2" presStyleLbl="node1" presStyleIdx="1" presStyleCnt="4"/>
      <dgm:spPr/>
      <dgm:t>
        <a:bodyPr/>
        <a:lstStyle/>
        <a:p>
          <a:endParaRPr lang="en-US"/>
        </a:p>
      </dgm:t>
    </dgm:pt>
    <dgm:pt modelId="{2394902D-49A7-4585-BF9C-909C1564A794}" type="pres">
      <dgm:prSet presAssocID="{CDA8F29C-3BF9-49E8-A2B8-998D4CABD9B8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329590-853D-4840-8C8B-560A4FDEF1E3}" type="pres">
      <dgm:prSet presAssocID="{CDA8F29C-3BF9-49E8-A2B8-998D4CABD9B8}" presName="tile3" presStyleLbl="node1" presStyleIdx="2" presStyleCnt="4"/>
      <dgm:spPr/>
      <dgm:t>
        <a:bodyPr/>
        <a:lstStyle/>
        <a:p>
          <a:endParaRPr lang="en-US"/>
        </a:p>
      </dgm:t>
    </dgm:pt>
    <dgm:pt modelId="{02A3A95C-FE4E-4FA5-A495-34FD498081C2}" type="pres">
      <dgm:prSet presAssocID="{CDA8F29C-3BF9-49E8-A2B8-998D4CABD9B8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40BEA9-6AA3-4773-948B-A621FED258C5}" type="pres">
      <dgm:prSet presAssocID="{CDA8F29C-3BF9-49E8-A2B8-998D4CABD9B8}" presName="tile4" presStyleLbl="node1" presStyleIdx="3" presStyleCnt="4"/>
      <dgm:spPr/>
      <dgm:t>
        <a:bodyPr/>
        <a:lstStyle/>
        <a:p>
          <a:endParaRPr lang="en-US"/>
        </a:p>
      </dgm:t>
    </dgm:pt>
    <dgm:pt modelId="{40558B9A-72DC-4678-8119-08F7F4D593E3}" type="pres">
      <dgm:prSet presAssocID="{CDA8F29C-3BF9-49E8-A2B8-998D4CABD9B8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D13EA2-6AE1-426A-9D96-D27D927D3780}" type="pres">
      <dgm:prSet presAssocID="{CDA8F29C-3BF9-49E8-A2B8-998D4CABD9B8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AB32A794-0D7C-431B-A936-447BF7472970}" srcId="{AFE94B42-1AD7-43BA-B5AE-AA00B5186F7F}" destId="{873E7E2E-AB15-4815-BE3A-A806641A3C60}" srcOrd="4" destOrd="0" parTransId="{E92C40B6-AFDB-4FB0-B3B0-1157AB5CC4A3}" sibTransId="{0A49CC8F-62F4-4E51-B110-E42A1C711453}"/>
    <dgm:cxn modelId="{59875B28-19C7-4746-8E8A-84027D04DF5A}" type="presOf" srcId="{E8D669C8-54E7-4663-A88C-790E958B145C}" destId="{40558B9A-72DC-4678-8119-08F7F4D593E3}" srcOrd="1" destOrd="0" presId="urn:microsoft.com/office/officeart/2005/8/layout/matrix1"/>
    <dgm:cxn modelId="{C03BC4E3-45E9-4AB2-9B3E-107E7CF7DDC5}" type="presOf" srcId="{21ACA5FD-FEC1-45F8-8D05-780C3D734F2E}" destId="{D4F1408A-9113-4758-A8B2-DD182BBAFE41}" srcOrd="0" destOrd="0" presId="urn:microsoft.com/office/officeart/2005/8/layout/matrix1"/>
    <dgm:cxn modelId="{92613D4A-DCEF-46EB-B612-E1A3B1B929F8}" type="presOf" srcId="{9A323C27-B7C5-4D59-9C06-39F51D706622}" destId="{2394902D-49A7-4585-BF9C-909C1564A794}" srcOrd="1" destOrd="0" presId="urn:microsoft.com/office/officeart/2005/8/layout/matrix1"/>
    <dgm:cxn modelId="{400ABE99-7CBF-40EB-BF6F-BEADC5D112A3}" type="presOf" srcId="{CDA8F29C-3BF9-49E8-A2B8-998D4CABD9B8}" destId="{4FD20DB0-7B9D-4BBB-89F6-13EBD1316007}" srcOrd="0" destOrd="0" presId="urn:microsoft.com/office/officeart/2005/8/layout/matrix1"/>
    <dgm:cxn modelId="{915A93BA-ED4A-4302-954D-2DFE879057FA}" type="presOf" srcId="{AFE94B42-1AD7-43BA-B5AE-AA00B5186F7F}" destId="{22D13EA2-6AE1-426A-9D96-D27D927D3780}" srcOrd="0" destOrd="0" presId="urn:microsoft.com/office/officeart/2005/8/layout/matrix1"/>
    <dgm:cxn modelId="{1AAD65EC-478D-4E22-880C-B3784C1F001E}" type="presOf" srcId="{9A323C27-B7C5-4D59-9C06-39F51D706622}" destId="{098D8DC8-4FFF-4FBD-B0B4-1677326D6BDF}" srcOrd="0" destOrd="0" presId="urn:microsoft.com/office/officeart/2005/8/layout/matrix1"/>
    <dgm:cxn modelId="{9A96AF9F-837E-45A8-B421-F9EF30B01C15}" srcId="{AFE94B42-1AD7-43BA-B5AE-AA00B5186F7F}" destId="{DDE03F1F-0A04-4EAD-9252-0D9A2392C560}" srcOrd="2" destOrd="0" parTransId="{7DB7C223-AC2A-4D5D-8D02-77304DBAF889}" sibTransId="{1D39CC6F-F2F6-4812-985E-AB57570D5816}"/>
    <dgm:cxn modelId="{25468B90-B12C-4BFC-9D28-A82AC8AF5EB6}" srcId="{AFE94B42-1AD7-43BA-B5AE-AA00B5186F7F}" destId="{E8D669C8-54E7-4663-A88C-790E958B145C}" srcOrd="3" destOrd="0" parTransId="{5A2BFE8C-035C-4F15-B1D6-671D34573878}" sibTransId="{797C6B9D-BDC2-4E51-B9CA-A669A2D29542}"/>
    <dgm:cxn modelId="{35B5C113-7A84-45B6-94DC-60E600A3666F}" type="presOf" srcId="{DDE03F1F-0A04-4EAD-9252-0D9A2392C560}" destId="{A5329590-853D-4840-8C8B-560A4FDEF1E3}" srcOrd="0" destOrd="0" presId="urn:microsoft.com/office/officeart/2005/8/layout/matrix1"/>
    <dgm:cxn modelId="{3C468E26-76EA-4B89-8D89-002788539D1E}" srcId="{AFE94B42-1AD7-43BA-B5AE-AA00B5186F7F}" destId="{21ACA5FD-FEC1-45F8-8D05-780C3D734F2E}" srcOrd="0" destOrd="0" parTransId="{D498C825-7546-4156-BF43-FF6B9F8CA78F}" sibTransId="{8009BEFF-392A-46A4-A45E-5A71BE2DF512}"/>
    <dgm:cxn modelId="{46D24444-A0EC-4607-982F-AC527F23D920}" type="presOf" srcId="{E8D669C8-54E7-4663-A88C-790E958B145C}" destId="{4340BEA9-6AA3-4773-948B-A621FED258C5}" srcOrd="0" destOrd="0" presId="urn:microsoft.com/office/officeart/2005/8/layout/matrix1"/>
    <dgm:cxn modelId="{5F43C67A-438B-437F-88E8-77C691988392}" type="presOf" srcId="{21ACA5FD-FEC1-45F8-8D05-780C3D734F2E}" destId="{CE9B981A-3E26-4186-8441-B8D2082DA5DE}" srcOrd="1" destOrd="0" presId="urn:microsoft.com/office/officeart/2005/8/layout/matrix1"/>
    <dgm:cxn modelId="{6B000C55-6B60-4998-85F6-CBCA92E994CE}" srcId="{AFE94B42-1AD7-43BA-B5AE-AA00B5186F7F}" destId="{9A323C27-B7C5-4D59-9C06-39F51D706622}" srcOrd="1" destOrd="0" parTransId="{36D6188F-C56B-4E85-B8D1-84B0333A44EC}" sibTransId="{3D879885-9FFB-4CD4-8ADA-F0C2D2366CE7}"/>
    <dgm:cxn modelId="{F5321E26-D650-4030-B35D-AC7257ABEE20}" srcId="{CDA8F29C-3BF9-49E8-A2B8-998D4CABD9B8}" destId="{AFE94B42-1AD7-43BA-B5AE-AA00B5186F7F}" srcOrd="0" destOrd="0" parTransId="{7E50A0F1-A5A4-4115-8424-6A2B9A25EC7A}" sibTransId="{CF1DF78B-3479-48E3-8BFF-E8E582DE8ADF}"/>
    <dgm:cxn modelId="{C3DCDD8B-C42D-48A0-B21A-A4684418E217}" type="presOf" srcId="{DDE03F1F-0A04-4EAD-9252-0D9A2392C560}" destId="{02A3A95C-FE4E-4FA5-A495-34FD498081C2}" srcOrd="1" destOrd="0" presId="urn:microsoft.com/office/officeart/2005/8/layout/matrix1"/>
    <dgm:cxn modelId="{64F493B8-88E6-4C1A-99B1-FD3D5A9A7421}" type="presParOf" srcId="{4FD20DB0-7B9D-4BBB-89F6-13EBD1316007}" destId="{A3D1E137-17DF-4D0C-8A62-E257CA4E0697}" srcOrd="0" destOrd="0" presId="urn:microsoft.com/office/officeart/2005/8/layout/matrix1"/>
    <dgm:cxn modelId="{DA239B34-9C46-4F69-9610-D25B86B80DC9}" type="presParOf" srcId="{A3D1E137-17DF-4D0C-8A62-E257CA4E0697}" destId="{D4F1408A-9113-4758-A8B2-DD182BBAFE41}" srcOrd="0" destOrd="0" presId="urn:microsoft.com/office/officeart/2005/8/layout/matrix1"/>
    <dgm:cxn modelId="{92C26985-6B6C-4518-BBAD-213387496872}" type="presParOf" srcId="{A3D1E137-17DF-4D0C-8A62-E257CA4E0697}" destId="{CE9B981A-3E26-4186-8441-B8D2082DA5DE}" srcOrd="1" destOrd="0" presId="urn:microsoft.com/office/officeart/2005/8/layout/matrix1"/>
    <dgm:cxn modelId="{2ADFF617-D4A4-408D-9328-FA5FA0663DEA}" type="presParOf" srcId="{A3D1E137-17DF-4D0C-8A62-E257CA4E0697}" destId="{098D8DC8-4FFF-4FBD-B0B4-1677326D6BDF}" srcOrd="2" destOrd="0" presId="urn:microsoft.com/office/officeart/2005/8/layout/matrix1"/>
    <dgm:cxn modelId="{37B80C8D-E4BA-484E-972C-FB95151A50B3}" type="presParOf" srcId="{A3D1E137-17DF-4D0C-8A62-E257CA4E0697}" destId="{2394902D-49A7-4585-BF9C-909C1564A794}" srcOrd="3" destOrd="0" presId="urn:microsoft.com/office/officeart/2005/8/layout/matrix1"/>
    <dgm:cxn modelId="{A9C3D865-82DD-4FB0-A0FC-D58EEBAEA014}" type="presParOf" srcId="{A3D1E137-17DF-4D0C-8A62-E257CA4E0697}" destId="{A5329590-853D-4840-8C8B-560A4FDEF1E3}" srcOrd="4" destOrd="0" presId="urn:microsoft.com/office/officeart/2005/8/layout/matrix1"/>
    <dgm:cxn modelId="{953816E0-3E89-4EF1-9B6D-922798390687}" type="presParOf" srcId="{A3D1E137-17DF-4D0C-8A62-E257CA4E0697}" destId="{02A3A95C-FE4E-4FA5-A495-34FD498081C2}" srcOrd="5" destOrd="0" presId="urn:microsoft.com/office/officeart/2005/8/layout/matrix1"/>
    <dgm:cxn modelId="{D4E948D4-9FB5-4584-82AA-A5AC152C33F7}" type="presParOf" srcId="{A3D1E137-17DF-4D0C-8A62-E257CA4E0697}" destId="{4340BEA9-6AA3-4773-948B-A621FED258C5}" srcOrd="6" destOrd="0" presId="urn:microsoft.com/office/officeart/2005/8/layout/matrix1"/>
    <dgm:cxn modelId="{A3854088-0345-4F34-9924-F84CAF13F4D9}" type="presParOf" srcId="{A3D1E137-17DF-4D0C-8A62-E257CA4E0697}" destId="{40558B9A-72DC-4678-8119-08F7F4D593E3}" srcOrd="7" destOrd="0" presId="urn:microsoft.com/office/officeart/2005/8/layout/matrix1"/>
    <dgm:cxn modelId="{B72296ED-1483-40BC-9B83-5DC4A279DFF2}" type="presParOf" srcId="{4FD20DB0-7B9D-4BBB-89F6-13EBD1316007}" destId="{22D13EA2-6AE1-426A-9D96-D27D927D3780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9A2F99F-579A-4DA9-8B64-CE83723E34CE}">
      <dsp:nvSpPr>
        <dsp:cNvPr id="0" name=""/>
        <dsp:cNvSpPr/>
      </dsp:nvSpPr>
      <dsp:spPr>
        <a:xfrm>
          <a:off x="3037" y="2430"/>
          <a:ext cx="8223524" cy="1426517"/>
        </a:xfrm>
        <a:prstGeom prst="roundRect">
          <a:avLst>
            <a:gd name="adj" fmla="val 10000"/>
          </a:avLst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900" kern="1200" dirty="0" smtClean="0"/>
            <a:t>Men and Women’s Sports</a:t>
          </a:r>
          <a:endParaRPr lang="en-US" sz="4900" kern="1200" dirty="0"/>
        </a:p>
      </dsp:txBody>
      <dsp:txXfrm>
        <a:off x="3037" y="2430"/>
        <a:ext cx="8223524" cy="1426517"/>
      </dsp:txXfrm>
    </dsp:sp>
    <dsp:sp modelId="{35F9D580-1E46-47C5-B3B1-E6950C266A47}">
      <dsp:nvSpPr>
        <dsp:cNvPr id="0" name=""/>
        <dsp:cNvSpPr/>
      </dsp:nvSpPr>
      <dsp:spPr>
        <a:xfrm>
          <a:off x="3037" y="1572741"/>
          <a:ext cx="4028895" cy="1426517"/>
        </a:xfrm>
        <a:prstGeom prst="roundRect">
          <a:avLst>
            <a:gd name="adj" fmla="val 10000"/>
          </a:avLst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Basketball, Cross Country, Golf, Gymnastics, Tennis, and Track and Field .</a:t>
          </a:r>
          <a:endParaRPr lang="en-US" sz="2300" kern="1200" dirty="0"/>
        </a:p>
      </dsp:txBody>
      <dsp:txXfrm>
        <a:off x="3037" y="1572741"/>
        <a:ext cx="4028895" cy="1426517"/>
      </dsp:txXfrm>
    </dsp:sp>
    <dsp:sp modelId="{68BBD3FE-4CDC-4270-B82C-8B750E8D7879}">
      <dsp:nvSpPr>
        <dsp:cNvPr id="0" name=""/>
        <dsp:cNvSpPr/>
      </dsp:nvSpPr>
      <dsp:spPr>
        <a:xfrm>
          <a:off x="3037" y="3143051"/>
          <a:ext cx="1973014" cy="1426517"/>
        </a:xfrm>
        <a:prstGeom prst="roundRect">
          <a:avLst>
            <a:gd name="adj" fmla="val 10000"/>
          </a:avLst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Soccer, Softball, Rowing, Volleyball</a:t>
          </a:r>
          <a:endParaRPr lang="en-US" sz="1700" kern="1200" dirty="0"/>
        </a:p>
      </dsp:txBody>
      <dsp:txXfrm>
        <a:off x="3037" y="3143051"/>
        <a:ext cx="1973014" cy="1426517"/>
      </dsp:txXfrm>
    </dsp:sp>
    <dsp:sp modelId="{E94A95F9-F246-4436-B7A3-BBE5A0B41AF4}">
      <dsp:nvSpPr>
        <dsp:cNvPr id="0" name=""/>
        <dsp:cNvSpPr/>
      </dsp:nvSpPr>
      <dsp:spPr>
        <a:xfrm>
          <a:off x="2058918" y="3143051"/>
          <a:ext cx="1973014" cy="1426517"/>
        </a:xfrm>
        <a:prstGeom prst="roundRect">
          <a:avLst>
            <a:gd name="adj" fmla="val 10000"/>
          </a:avLst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The University has won 18 team </a:t>
          </a:r>
          <a:r>
            <a:rPr lang="en-US" sz="1700" kern="1200" smtClean="0">
              <a:hlinkClick xmlns:r="http://schemas.openxmlformats.org/officeDocument/2006/relationships" r:id="rId1" tooltip="National Collegiate Athletic Association"/>
            </a:rPr>
            <a:t>NCAA</a:t>
          </a:r>
          <a:r>
            <a:rPr lang="en-US" sz="1700" kern="1200" smtClean="0"/>
            <a:t> National Championships</a:t>
          </a:r>
          <a:endParaRPr lang="en-US" sz="1700" kern="1200"/>
        </a:p>
      </dsp:txBody>
      <dsp:txXfrm>
        <a:off x="2058918" y="3143051"/>
        <a:ext cx="1973014" cy="1426517"/>
      </dsp:txXfrm>
    </dsp:sp>
    <dsp:sp modelId="{F68995D6-4118-49CB-B268-678ED9D9DCB9}">
      <dsp:nvSpPr>
        <dsp:cNvPr id="0" name=""/>
        <dsp:cNvSpPr/>
      </dsp:nvSpPr>
      <dsp:spPr>
        <a:xfrm>
          <a:off x="4197666" y="1572741"/>
          <a:ext cx="4028895" cy="1426517"/>
        </a:xfrm>
        <a:prstGeom prst="roundRect">
          <a:avLst>
            <a:gd name="adj" fmla="val 10000"/>
          </a:avLst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Wrestling , Football, Baseball</a:t>
          </a:r>
          <a:endParaRPr lang="en-US" sz="2300" kern="1200" dirty="0"/>
        </a:p>
      </dsp:txBody>
      <dsp:txXfrm>
        <a:off x="4197666" y="1572741"/>
        <a:ext cx="4028895" cy="1426517"/>
      </dsp:txXfrm>
    </dsp:sp>
    <dsp:sp modelId="{439E61A7-80DF-4198-9913-987762F8DAEF}">
      <dsp:nvSpPr>
        <dsp:cNvPr id="0" name=""/>
        <dsp:cNvSpPr/>
      </dsp:nvSpPr>
      <dsp:spPr>
        <a:xfrm>
          <a:off x="4197666" y="3143051"/>
          <a:ext cx="1973014" cy="1426517"/>
        </a:xfrm>
        <a:prstGeom prst="roundRect">
          <a:avLst>
            <a:gd name="adj" fmla="val 10000"/>
          </a:avLst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BOOMER SOONER!</a:t>
          </a:r>
          <a:endParaRPr lang="en-US" sz="1700" kern="1200" dirty="0"/>
        </a:p>
      </dsp:txBody>
      <dsp:txXfrm>
        <a:off x="4197666" y="3143051"/>
        <a:ext cx="1973014" cy="1426517"/>
      </dsp:txXfrm>
    </dsp:sp>
    <dsp:sp modelId="{A460EFAD-AC49-4AB8-A766-C5E23C2EE8E0}">
      <dsp:nvSpPr>
        <dsp:cNvPr id="0" name=""/>
        <dsp:cNvSpPr/>
      </dsp:nvSpPr>
      <dsp:spPr>
        <a:xfrm>
          <a:off x="6253547" y="3143051"/>
          <a:ext cx="1973014" cy="1426517"/>
        </a:xfrm>
        <a:prstGeom prst="roundRect">
          <a:avLst>
            <a:gd name="adj" fmla="val 10000"/>
          </a:avLst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five Heisman Trophy winners</a:t>
          </a:r>
          <a:endParaRPr lang="en-US" sz="1700" kern="1200"/>
        </a:p>
      </dsp:txBody>
      <dsp:txXfrm>
        <a:off x="6253547" y="3143051"/>
        <a:ext cx="1973014" cy="142651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4F1408A-9113-4758-A8B2-DD182BBAFE41}">
      <dsp:nvSpPr>
        <dsp:cNvPr id="0" name=""/>
        <dsp:cNvSpPr/>
      </dsp:nvSpPr>
      <dsp:spPr>
        <a:xfrm rot="16200000">
          <a:off x="914399" y="-914399"/>
          <a:ext cx="2286000" cy="4114799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OU’s entrepreneurship program in the Price College of Business ranks in the top five in the nation among all public universities.</a:t>
          </a:r>
          <a:endParaRPr lang="en-US" sz="1600" kern="1200" dirty="0"/>
        </a:p>
      </dsp:txBody>
      <dsp:txXfrm rot="16200000">
        <a:off x="1200149" y="-1200149"/>
        <a:ext cx="1714500" cy="4114799"/>
      </dsp:txXfrm>
    </dsp:sp>
    <dsp:sp modelId="{098D8DC8-4FFF-4FBD-B0B4-1677326D6BDF}">
      <dsp:nvSpPr>
        <dsp:cNvPr id="0" name=""/>
        <dsp:cNvSpPr/>
      </dsp:nvSpPr>
      <dsp:spPr>
        <a:xfrm>
          <a:off x="4114799" y="0"/>
          <a:ext cx="4114799" cy="22860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OU ranks No. 1 in the nation among all public universities in the number of National Merit Scholars enrolled, with a record 225 National Merit Scholars in this year’s freshman class – 29 more than the previous OU record.  </a:t>
          </a:r>
          <a:endParaRPr lang="en-US" sz="1600" kern="1200" dirty="0" smtClean="0"/>
        </a:p>
      </dsp:txBody>
      <dsp:txXfrm>
        <a:off x="4114799" y="0"/>
        <a:ext cx="4114799" cy="1714500"/>
      </dsp:txXfrm>
    </dsp:sp>
    <dsp:sp modelId="{A5329590-853D-4840-8C8B-560A4FDEF1E3}">
      <dsp:nvSpPr>
        <dsp:cNvPr id="0" name=""/>
        <dsp:cNvSpPr/>
      </dsp:nvSpPr>
      <dsp:spPr>
        <a:xfrm rot="10800000">
          <a:off x="0" y="2286000"/>
          <a:ext cx="4114799" cy="22860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More Native American languages are taught for college credit at OU than at any other university in the world.</a:t>
          </a:r>
          <a:endParaRPr lang="en-US" sz="1600" kern="1200" dirty="0"/>
        </a:p>
      </dsp:txBody>
      <dsp:txXfrm rot="10800000">
        <a:off x="0" y="2857500"/>
        <a:ext cx="4114799" cy="1714500"/>
      </dsp:txXfrm>
    </dsp:sp>
    <dsp:sp modelId="{4340BEA9-6AA3-4773-948B-A621FED258C5}">
      <dsp:nvSpPr>
        <dsp:cNvPr id="0" name=""/>
        <dsp:cNvSpPr/>
      </dsp:nvSpPr>
      <dsp:spPr>
        <a:xfrm rot="5400000">
          <a:off x="5029199" y="1371600"/>
          <a:ext cx="2286000" cy="4114799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The Gaylord College of Journalism and Mass Communication at OU is home to the Native American Journalists Association, the oldest and largest international organization for indigenous journalists.</a:t>
          </a:r>
          <a:endParaRPr lang="en-US" sz="1600" kern="1200" dirty="0"/>
        </a:p>
      </dsp:txBody>
      <dsp:txXfrm rot="5400000">
        <a:off x="5314949" y="1657350"/>
        <a:ext cx="1714500" cy="4114799"/>
      </dsp:txXfrm>
    </dsp:sp>
    <dsp:sp modelId="{22D13EA2-6AE1-426A-9D96-D27D927D3780}">
      <dsp:nvSpPr>
        <dsp:cNvPr id="0" name=""/>
        <dsp:cNvSpPr/>
      </dsp:nvSpPr>
      <dsp:spPr>
        <a:xfrm>
          <a:off x="2880359" y="1714500"/>
          <a:ext cx="2468880" cy="1143000"/>
        </a:xfrm>
        <a:prstGeom prst="roundRect">
          <a:avLst/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rgbClr val="FF0000"/>
              </a:solidFill>
            </a:rPr>
            <a:t>OU has surpassed its goal of $150 million in scholarships </a:t>
          </a:r>
          <a:endParaRPr lang="en-US" sz="1600" kern="1200" dirty="0">
            <a:solidFill>
              <a:srgbClr val="FF0000"/>
            </a:solidFill>
          </a:endParaRPr>
        </a:p>
      </dsp:txBody>
      <dsp:txXfrm>
        <a:off x="2880359" y="1714500"/>
        <a:ext cx="2468880" cy="1143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1FB824-51E0-45B0-B71A-4785EEE62B7D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5F3996-86EB-4F7E-BF47-A579E0C793D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57A72FE-5A3E-4AE2-8E27-35B8392DA986}" type="datetime1">
              <a:rPr lang="en-US" smtClean="0"/>
              <a:pPr/>
              <a:t>5/19/2011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r>
              <a:rPr lang="en-US" smtClean="0"/>
              <a:t>Brooke Garner- OU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6DAA26A8-5689-4DC9-9F49-A5738881BC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F5C62-6868-4544-A5B4-C9D9413790D4}" type="datetime1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Brooke Garner- OU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A26A8-5689-4DC9-9F49-A5738881BC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F564A-02C3-4D86-8AB3-95980ADDB456}" type="datetime1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Brooke Garner- OU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A26A8-5689-4DC9-9F49-A5738881BC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F9BDF821-8EC1-42D9-88EB-7292C9C8CD6E}" type="datetime1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r>
              <a:rPr lang="en-US" smtClean="0"/>
              <a:t>Brooke Garner- OU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A26A8-5689-4DC9-9F49-A5738881BC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F485B132-8BA9-40D2-A317-29D1E017743B}" type="datetime1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r>
              <a:rPr lang="en-US" smtClean="0"/>
              <a:t>Brooke Garner- OU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6DAA26A8-5689-4DC9-9F49-A5738881BC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CE9EE59-98DF-460B-826F-6A07F53344F8}" type="datetime1">
              <a:rPr lang="en-US" smtClean="0"/>
              <a:pPr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r>
              <a:rPr lang="en-US" smtClean="0"/>
              <a:t>Brooke Garner- OU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DAA26A8-5689-4DC9-9F49-A5738881BC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8AE10786-EB43-476E-B437-0AD0D46A0BD6}" type="datetime1">
              <a:rPr lang="en-US" smtClean="0"/>
              <a:pPr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r>
              <a:rPr lang="en-US" smtClean="0"/>
              <a:t>Brooke Garner- OU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6DAA26A8-5689-4DC9-9F49-A5738881BC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A924-FAD9-4E9F-A534-DDEE9DA5ACFD}" type="datetime1">
              <a:rPr lang="en-US" smtClean="0"/>
              <a:pPr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Brooke Garner- OU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A26A8-5689-4DC9-9F49-A5738881BC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013471B-03A6-4138-B5D5-92A499CC248D}" type="datetime1">
              <a:rPr lang="en-US" smtClean="0"/>
              <a:pPr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r>
              <a:rPr lang="en-US" smtClean="0"/>
              <a:t>Brooke Garner- OU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DAA26A8-5689-4DC9-9F49-A5738881BC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DC2102C4-A714-4D47-96CE-89AF5BC463CA}" type="datetime1">
              <a:rPr lang="en-US" smtClean="0"/>
              <a:pPr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smtClean="0"/>
              <a:t>Brooke Garner- OU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6DAA26A8-5689-4DC9-9F49-A5738881BC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88A91A2-E0FA-4150-ABB0-E8BE48DC4D8D}" type="datetime1">
              <a:rPr lang="en-US" smtClean="0"/>
              <a:pPr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smtClean="0"/>
              <a:t>Brooke Garner- OU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6DAA26A8-5689-4DC9-9F49-A5738881BC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E29CB793-530D-4BA4-B40E-C7E2497D17C1}" type="datetime1">
              <a:rPr lang="en-US" smtClean="0"/>
              <a:pPr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Brooke Garner- OU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6DAA26A8-5689-4DC9-9F49-A5738881BC4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dissolve/>
  </p:transition>
  <p:hf hdr="0"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ba.com/video/channels/award_nominees/2011/04/05/20110405_roty_griffin.nba/index.html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hyperlink" Target="http://search.espn.go.com/sam-bradford/videos/6" TargetMode="Externa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u.edu/web.html" TargetMode="External"/><Relationship Id="rId2" Type="http://schemas.openxmlformats.org/officeDocument/2006/relationships/hyperlink" Target="http://www.ou.edu/publicaffairs/oufacts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nba.com/video/channels/award_nominees/2011/04/05/20110405_roty_griffin.nba/index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upload.wikimedia.org/wikipedia/commons/2/20/OU_Athletic_Facilities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1470025"/>
          </a:xfrm>
        </p:spPr>
        <p:txBody>
          <a:bodyPr/>
          <a:lstStyle/>
          <a:p>
            <a:r>
              <a:rPr lang="en-US" dirty="0" smtClean="0"/>
              <a:t>The University of Oklahoma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77000" cy="3048000"/>
          </a:xfrm>
        </p:spPr>
        <p:txBody>
          <a:bodyPr/>
          <a:lstStyle/>
          <a:p>
            <a:r>
              <a:rPr lang="en-US" dirty="0" smtClean="0"/>
              <a:t>Norman, Oklahoma</a:t>
            </a:r>
          </a:p>
          <a:p>
            <a:r>
              <a:rPr lang="en-US" dirty="0" smtClean="0"/>
              <a:t>Founded in 1890</a:t>
            </a:r>
          </a:p>
          <a:p>
            <a:r>
              <a:rPr lang="en-US" dirty="0" smtClean="0"/>
              <a:t>Colors: Crimson and Cream</a:t>
            </a:r>
          </a:p>
          <a:p>
            <a:r>
              <a:rPr lang="en-US" dirty="0" smtClean="0"/>
              <a:t>Mascot: Sooners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ED5A1-FD90-47C0-8C18-3D113190D057}" type="datetime1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A26A8-5689-4DC9-9F49-A5738881BC4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Brooke Garner- OU</a:t>
            </a:r>
            <a:endParaRPr lang="en-US"/>
          </a:p>
        </p:txBody>
      </p:sp>
      <p:pic>
        <p:nvPicPr>
          <p:cNvPr id="11266" name="Picture 2" descr="http://www.creditcardchaser.com/wp-content/uploads/2011/01/university-oklahoma-credit-car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5800" y="0"/>
            <a:ext cx="838200" cy="1104329"/>
          </a:xfrm>
          <a:prstGeom prst="rect">
            <a:avLst/>
          </a:prstGeom>
          <a:noFill/>
        </p:spPr>
      </p:pic>
      <p:pic>
        <p:nvPicPr>
          <p:cNvPr id="1026" name="Picture 2" descr="E:\DCIM\100MEDIA\Pictures\brooke 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52400"/>
            <a:ext cx="2336800" cy="35052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Amazing things at 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1600" dirty="0" smtClean="0"/>
          </a:p>
          <a:p>
            <a:endParaRPr lang="en-US" sz="16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9EE59-98DF-460B-826F-6A07F53344F8}" type="datetime1">
              <a:rPr lang="en-US" smtClean="0"/>
              <a:pPr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4800" y="5791200"/>
            <a:ext cx="4260056" cy="685800"/>
          </a:xfrm>
        </p:spPr>
        <p:txBody>
          <a:bodyPr/>
          <a:lstStyle/>
          <a:p>
            <a:r>
              <a:rPr lang="en-US" sz="1400" dirty="0" smtClean="0">
                <a:hlinkClick r:id="rId3"/>
              </a:rPr>
              <a:t>http://www.nba.com/video/channels/award_nominees/2011/04/05/20110405_roty_griffin.nba/index.html</a:t>
            </a:r>
            <a:endParaRPr lang="en-US" sz="1400" dirty="0" smtClean="0"/>
          </a:p>
          <a:p>
            <a:endParaRPr lang="en-US" sz="1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A26A8-5689-4DC9-9F49-A5738881BC4C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2050" name="Picture 2" descr="http://blake-griffin.org/wp-content/uploads/2009/11/bg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1524000"/>
            <a:ext cx="2743200" cy="4071069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4876800" y="5562600"/>
            <a:ext cx="42233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5"/>
              </a:rPr>
              <a:t>http://search.espn.go.com/sam-bradford/videos/6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2054" name="Picture 6" descr="http://thesportszoo.files.wordpress.com/2008/10/sam-bradford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24400" y="1524000"/>
            <a:ext cx="3878737" cy="376237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11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http://www.ou.edu/publicaffairs/oufacts.html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http://www.ou.edu/web.html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http://www.nba.com/video/channels/award_nominees/2011/04/05/20110405_roty_griffin.nba/index.html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DF821-8EC1-42D9-88EB-7292C9C8CD6E}" type="datetime1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Brooke Garner- OU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A26A8-5689-4DC9-9F49-A5738881BC4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F0064-EC73-45B9-8D2F-739B3257929E}" type="datetime1">
              <a:rPr lang="en-US" smtClean="0"/>
              <a:pPr/>
              <a:t>5/19/2011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A26A8-5689-4DC9-9F49-A5738881BC4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Brooke Garner- OU</a:t>
            </a:r>
            <a:endParaRPr lang="en-US"/>
          </a:p>
        </p:txBody>
      </p:sp>
      <p:pic>
        <p:nvPicPr>
          <p:cNvPr id="10242" name="Picture 2" descr="http://www.creditcardchaser.com/wp-content/uploads/2011/01/university-oklahoma-credit-car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152400"/>
            <a:ext cx="1156736" cy="1524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seriesEl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Admission Requirements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38200" y="1447800"/>
          <a:ext cx="7696200" cy="518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2700"/>
                <a:gridCol w="1282700"/>
                <a:gridCol w="1282700"/>
                <a:gridCol w="1282700"/>
                <a:gridCol w="1282700"/>
                <a:gridCol w="1282700"/>
              </a:tblGrid>
              <a:tr h="4526973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Unweighted</a:t>
                      </a:r>
                      <a:r>
                        <a:rPr lang="en-US" sz="1400" dirty="0" smtClean="0"/>
                        <a:t> cumulative </a:t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grade point average </a:t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of at least a 3.00 </a:t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(on a 4.00 scale) </a:t>
                      </a:r>
                      <a:br>
                        <a:rPr lang="en-US" sz="1400" dirty="0" smtClean="0"/>
                      </a:br>
                      <a:r>
                        <a:rPr lang="en-US" sz="1400" b="1" dirty="0" smtClean="0"/>
                        <a:t>and</a:t>
                      </a:r>
                      <a:r>
                        <a:rPr lang="en-US" sz="1400" dirty="0" smtClean="0"/>
                        <a:t> </a:t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Rank in the top 25% </a:t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of your high school </a:t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graduating class</a:t>
                      </a:r>
                      <a:endParaRPr lang="en-US" sz="1400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ACT score of at least 24</a:t>
                      </a:r>
                      <a:r>
                        <a:rPr lang="en-US" sz="1200" baseline="30000" dirty="0" smtClean="0"/>
                        <a:t>3</a:t>
                      </a:r>
                      <a:r>
                        <a:rPr lang="en-US" sz="1200" dirty="0" smtClean="0"/>
                        <a:t> </a:t>
                      </a:r>
                      <a:br>
                        <a:rPr lang="en-US" sz="1200" dirty="0" smtClean="0"/>
                      </a:br>
                      <a:r>
                        <a:rPr lang="en-US" sz="1200" b="1" dirty="0" smtClean="0"/>
                        <a:t>and</a:t>
                      </a:r>
                      <a:r>
                        <a:rPr lang="en-US" sz="1200" dirty="0" smtClean="0"/>
                        <a:t> </a:t>
                      </a:r>
                      <a:br>
                        <a:rPr lang="en-US" sz="1200" dirty="0" smtClean="0"/>
                      </a:br>
                      <a:r>
                        <a:rPr lang="en-US" sz="1200" dirty="0" err="1" smtClean="0"/>
                        <a:t>Unweighted</a:t>
                      </a:r>
                      <a:r>
                        <a:rPr lang="en-US" sz="1200" dirty="0" smtClean="0"/>
                        <a:t> cumulative grade point average of at least a 3.00 (on a 4.00 scale)</a:t>
                      </a:r>
                      <a:r>
                        <a:rPr lang="en-US" sz="1200" baseline="30000" dirty="0" smtClean="0"/>
                        <a:t>2</a:t>
                      </a:r>
                      <a:r>
                        <a:rPr lang="en-US" sz="1200" dirty="0" smtClean="0"/>
                        <a:t/>
                      </a:r>
                      <a:br>
                        <a:rPr lang="en-US" sz="1200" dirty="0" smtClean="0"/>
                      </a:br>
                      <a:r>
                        <a:rPr lang="en-US" sz="1200" b="1" dirty="0" smtClean="0"/>
                        <a:t>OR</a:t>
                      </a:r>
                      <a:r>
                        <a:rPr lang="en-US" sz="1200" dirty="0" smtClean="0"/>
                        <a:t/>
                      </a:r>
                      <a:br>
                        <a:rPr lang="en-US" sz="1200" dirty="0" smtClean="0"/>
                      </a:br>
                      <a:r>
                        <a:rPr lang="en-US" sz="1200" dirty="0" smtClean="0"/>
                        <a:t>ACT score of at least 24</a:t>
                      </a:r>
                      <a:r>
                        <a:rPr lang="en-US" sz="1200" baseline="30000" dirty="0" smtClean="0"/>
                        <a:t>3</a:t>
                      </a:r>
                      <a:r>
                        <a:rPr lang="en-US" sz="1200" dirty="0" smtClean="0"/>
                        <a:t> </a:t>
                      </a:r>
                      <a:br>
                        <a:rPr lang="en-US" sz="1200" dirty="0" smtClean="0"/>
                      </a:br>
                      <a:r>
                        <a:rPr lang="en-US" sz="1200" b="1" dirty="0" smtClean="0"/>
                        <a:t>and</a:t>
                      </a:r>
                      <a:r>
                        <a:rPr lang="en-US" sz="1200" dirty="0" smtClean="0"/>
                        <a:t/>
                      </a:r>
                      <a:br>
                        <a:rPr lang="en-US" sz="1200" dirty="0" smtClean="0"/>
                      </a:br>
                      <a:r>
                        <a:rPr lang="en-US" sz="1200" dirty="0" smtClean="0"/>
                        <a:t>Rank in the top 50% of your high school graduating class</a:t>
                      </a:r>
                      <a:r>
                        <a:rPr lang="en-US" sz="1200" baseline="30000" dirty="0" smtClean="0"/>
                        <a:t>2</a:t>
                      </a:r>
                      <a:endParaRPr lang="en-US" sz="1200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SAT score of at least 1090</a:t>
                      </a:r>
                      <a:r>
                        <a:rPr lang="en-US" sz="1200" baseline="30000" dirty="0" smtClean="0"/>
                        <a:t>3</a:t>
                      </a:r>
                      <a:r>
                        <a:rPr lang="en-US" sz="1200" dirty="0" smtClean="0"/>
                        <a:t> </a:t>
                      </a:r>
                      <a:br>
                        <a:rPr lang="en-US" sz="1200" dirty="0" smtClean="0"/>
                      </a:br>
                      <a:r>
                        <a:rPr lang="en-US" sz="1200" b="1" dirty="0" smtClean="0"/>
                        <a:t>and</a:t>
                      </a:r>
                      <a:r>
                        <a:rPr lang="en-US" sz="1200" dirty="0" smtClean="0"/>
                        <a:t/>
                      </a:r>
                      <a:br>
                        <a:rPr lang="en-US" sz="1200" dirty="0" smtClean="0"/>
                      </a:br>
                      <a:r>
                        <a:rPr lang="en-US" sz="1200" dirty="0" err="1" smtClean="0"/>
                        <a:t>Unweighted</a:t>
                      </a:r>
                      <a:r>
                        <a:rPr lang="en-US" sz="1200" dirty="0" smtClean="0"/>
                        <a:t> cumulative grade point average of at least a 3.00 (on a 4.00 scale)</a:t>
                      </a:r>
                      <a:r>
                        <a:rPr lang="en-US" sz="1200" baseline="30000" dirty="0" smtClean="0"/>
                        <a:t>2</a:t>
                      </a:r>
                      <a:r>
                        <a:rPr lang="en-US" sz="1200" dirty="0" smtClean="0"/>
                        <a:t/>
                      </a:r>
                      <a:br>
                        <a:rPr lang="en-US" sz="1200" dirty="0" smtClean="0"/>
                      </a:br>
                      <a:r>
                        <a:rPr lang="en-US" sz="1200" b="1" dirty="0" smtClean="0"/>
                        <a:t>OR</a:t>
                      </a:r>
                      <a:r>
                        <a:rPr lang="en-US" sz="1200" dirty="0" smtClean="0"/>
                        <a:t/>
                      </a:r>
                      <a:br>
                        <a:rPr lang="en-US" sz="1200" dirty="0" smtClean="0"/>
                      </a:br>
                      <a:r>
                        <a:rPr lang="en-US" sz="1200" dirty="0" smtClean="0"/>
                        <a:t>SAT score of at least 1090</a:t>
                      </a:r>
                      <a:r>
                        <a:rPr lang="en-US" sz="1200" baseline="30000" dirty="0" smtClean="0"/>
                        <a:t>3</a:t>
                      </a:r>
                      <a:r>
                        <a:rPr lang="en-US" sz="1200" dirty="0" smtClean="0"/>
                        <a:t/>
                      </a:r>
                      <a:br>
                        <a:rPr lang="en-US" sz="1200" dirty="0" smtClean="0"/>
                      </a:br>
                      <a:r>
                        <a:rPr lang="en-US" sz="1200" b="1" dirty="0" smtClean="0"/>
                        <a:t>and</a:t>
                      </a:r>
                      <a:r>
                        <a:rPr lang="en-US" sz="1200" dirty="0" smtClean="0"/>
                        <a:t/>
                      </a:r>
                      <a:br>
                        <a:rPr lang="en-US" sz="1200" dirty="0" smtClean="0"/>
                      </a:br>
                      <a:r>
                        <a:rPr lang="en-US" sz="1200" dirty="0" smtClean="0"/>
                        <a:t>Rank in the top 50% of your high school graduating class</a:t>
                      </a:r>
                      <a:r>
                        <a:rPr lang="en-US" sz="1200" baseline="30000" dirty="0" smtClean="0"/>
                        <a:t>2</a:t>
                      </a:r>
                      <a:endParaRPr lang="en-US" sz="1200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U</a:t>
                      </a:r>
                      <a:r>
                        <a:rPr lang="en-US" sz="1400" dirty="0" err="1" smtClean="0"/>
                        <a:t>nweighted</a:t>
                      </a:r>
                      <a:r>
                        <a:rPr lang="en-US" sz="1400" dirty="0" smtClean="0"/>
                        <a:t> cumulative</a:t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grade point average </a:t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of at least a 3.50 </a:t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(on a 4.00 scale)</a:t>
                      </a:r>
                      <a:br>
                        <a:rPr lang="en-US" sz="1400" dirty="0" smtClean="0"/>
                      </a:br>
                      <a:r>
                        <a:rPr lang="en-US" sz="1400" b="1" dirty="0" smtClean="0"/>
                        <a:t>and</a:t>
                      </a:r>
                      <a:r>
                        <a:rPr lang="en-US" sz="1400" dirty="0" smtClean="0"/>
                        <a:t/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Rank in the top 25% </a:t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of your high school graduating class</a:t>
                      </a:r>
                      <a:endParaRPr lang="en-US" sz="1600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ACT score of at least 26</a:t>
                      </a:r>
                      <a:r>
                        <a:rPr lang="en-US" sz="1200" baseline="30000" dirty="0" smtClean="0"/>
                        <a:t>3</a:t>
                      </a:r>
                      <a:r>
                        <a:rPr lang="en-US" sz="1200" dirty="0" smtClean="0"/>
                        <a:t/>
                      </a:r>
                      <a:br>
                        <a:rPr lang="en-US" sz="1200" dirty="0" smtClean="0"/>
                      </a:br>
                      <a:r>
                        <a:rPr lang="en-US" sz="1200" b="1" dirty="0" smtClean="0"/>
                        <a:t>and</a:t>
                      </a:r>
                      <a:r>
                        <a:rPr lang="en-US" sz="1200" dirty="0" smtClean="0"/>
                        <a:t/>
                      </a:r>
                      <a:br>
                        <a:rPr lang="en-US" sz="1200" dirty="0" smtClean="0"/>
                      </a:br>
                      <a:r>
                        <a:rPr lang="en-US" sz="1200" dirty="0" err="1" smtClean="0"/>
                        <a:t>Unweighted</a:t>
                      </a:r>
                      <a:r>
                        <a:rPr lang="en-US" sz="1200" dirty="0" smtClean="0"/>
                        <a:t> cumulative</a:t>
                      </a:r>
                      <a:br>
                        <a:rPr lang="en-US" sz="1200" dirty="0" smtClean="0"/>
                      </a:br>
                      <a:r>
                        <a:rPr lang="en-US" sz="1200" dirty="0" smtClean="0"/>
                        <a:t>grade point average </a:t>
                      </a:r>
                      <a:br>
                        <a:rPr lang="en-US" sz="1200" dirty="0" smtClean="0"/>
                      </a:br>
                      <a:r>
                        <a:rPr lang="en-US" sz="1200" dirty="0" smtClean="0"/>
                        <a:t>of at least a 3.00 </a:t>
                      </a:r>
                      <a:br>
                        <a:rPr lang="en-US" sz="1200" dirty="0" smtClean="0"/>
                      </a:br>
                      <a:r>
                        <a:rPr lang="en-US" sz="1200" dirty="0" smtClean="0"/>
                        <a:t>(on a 4.00 scale)</a:t>
                      </a:r>
                      <a:r>
                        <a:rPr lang="en-US" sz="1200" baseline="30000" dirty="0" smtClean="0"/>
                        <a:t>2</a:t>
                      </a:r>
                      <a:r>
                        <a:rPr lang="en-US" sz="1200" dirty="0" smtClean="0"/>
                        <a:t/>
                      </a:r>
                      <a:br>
                        <a:rPr lang="en-US" sz="1200" dirty="0" smtClean="0"/>
                      </a:br>
                      <a:r>
                        <a:rPr lang="en-US" sz="1200" b="1" dirty="0" smtClean="0"/>
                        <a:t>OR</a:t>
                      </a:r>
                      <a:r>
                        <a:rPr lang="en-US" sz="1200" dirty="0" smtClean="0"/>
                        <a:t/>
                      </a:r>
                      <a:br>
                        <a:rPr lang="en-US" sz="1200" dirty="0" smtClean="0"/>
                      </a:br>
                      <a:r>
                        <a:rPr lang="en-US" sz="1200" dirty="0" smtClean="0"/>
                        <a:t>ACT score of at least 26</a:t>
                      </a:r>
                      <a:r>
                        <a:rPr lang="en-US" sz="1200" baseline="30000" dirty="0" smtClean="0"/>
                        <a:t>3</a:t>
                      </a:r>
                      <a:r>
                        <a:rPr lang="en-US" sz="1200" dirty="0" smtClean="0"/>
                        <a:t/>
                      </a:r>
                      <a:br>
                        <a:rPr lang="en-US" sz="1200" dirty="0" smtClean="0"/>
                      </a:br>
                      <a:r>
                        <a:rPr lang="en-US" sz="1200" b="1" dirty="0" smtClean="0"/>
                        <a:t>and</a:t>
                      </a:r>
                      <a:r>
                        <a:rPr lang="en-US" sz="1200" dirty="0" smtClean="0"/>
                        <a:t/>
                      </a:r>
                      <a:br>
                        <a:rPr lang="en-US" sz="1200" dirty="0" smtClean="0"/>
                      </a:br>
                      <a:r>
                        <a:rPr lang="en-US" sz="1200" dirty="0" smtClean="0"/>
                        <a:t>Rank in the top 50% </a:t>
                      </a:r>
                      <a:br>
                        <a:rPr lang="en-US" sz="1200" dirty="0" smtClean="0"/>
                      </a:br>
                      <a:r>
                        <a:rPr lang="en-US" sz="1200" dirty="0" smtClean="0"/>
                        <a:t>of your high school graduating class</a:t>
                      </a:r>
                      <a:r>
                        <a:rPr lang="en-US" sz="1200" baseline="30000" dirty="0" smtClean="0"/>
                        <a:t>2</a:t>
                      </a:r>
                      <a:endParaRPr lang="en-US" sz="1200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SAT score of at least 1170</a:t>
                      </a:r>
                      <a:r>
                        <a:rPr lang="en-US" sz="1200" baseline="30000" dirty="0" smtClean="0"/>
                        <a:t>3</a:t>
                      </a:r>
                      <a:r>
                        <a:rPr lang="en-US" sz="1200" dirty="0" smtClean="0"/>
                        <a:t/>
                      </a:r>
                      <a:br>
                        <a:rPr lang="en-US" sz="1200" dirty="0" smtClean="0"/>
                      </a:br>
                      <a:r>
                        <a:rPr lang="en-US" sz="1200" b="1" dirty="0" smtClean="0"/>
                        <a:t>and</a:t>
                      </a:r>
                      <a:r>
                        <a:rPr lang="en-US" sz="1200" dirty="0" smtClean="0"/>
                        <a:t/>
                      </a:r>
                      <a:br>
                        <a:rPr lang="en-US" sz="1200" dirty="0" smtClean="0"/>
                      </a:br>
                      <a:r>
                        <a:rPr lang="en-US" sz="1200" dirty="0" err="1" smtClean="0"/>
                        <a:t>Unweighted</a:t>
                      </a:r>
                      <a:r>
                        <a:rPr lang="en-US" sz="1200" dirty="0" smtClean="0"/>
                        <a:t> cumulative</a:t>
                      </a:r>
                      <a:br>
                        <a:rPr lang="en-US" sz="1200" dirty="0" smtClean="0"/>
                      </a:br>
                      <a:r>
                        <a:rPr lang="en-US" sz="1200" dirty="0" smtClean="0"/>
                        <a:t>grade point average </a:t>
                      </a:r>
                      <a:br>
                        <a:rPr lang="en-US" sz="1200" dirty="0" smtClean="0"/>
                      </a:br>
                      <a:r>
                        <a:rPr lang="en-US" sz="1200" dirty="0" smtClean="0"/>
                        <a:t>of at least a 3.00 </a:t>
                      </a:r>
                      <a:br>
                        <a:rPr lang="en-US" sz="1200" dirty="0" smtClean="0"/>
                      </a:br>
                      <a:r>
                        <a:rPr lang="en-US" sz="1200" dirty="0" smtClean="0"/>
                        <a:t>(on a 4.00 scale)</a:t>
                      </a:r>
                      <a:r>
                        <a:rPr lang="en-US" sz="1200" baseline="30000" dirty="0" smtClean="0"/>
                        <a:t>2</a:t>
                      </a:r>
                      <a:r>
                        <a:rPr lang="en-US" sz="1200" dirty="0" smtClean="0"/>
                        <a:t/>
                      </a:r>
                      <a:br>
                        <a:rPr lang="en-US" sz="1200" dirty="0" smtClean="0"/>
                      </a:br>
                      <a:r>
                        <a:rPr lang="en-US" sz="1200" b="1" dirty="0" smtClean="0"/>
                        <a:t>OR</a:t>
                      </a:r>
                      <a:r>
                        <a:rPr lang="en-US" sz="1200" dirty="0" smtClean="0"/>
                        <a:t/>
                      </a:r>
                      <a:br>
                        <a:rPr lang="en-US" sz="1200" dirty="0" smtClean="0"/>
                      </a:br>
                      <a:r>
                        <a:rPr lang="en-US" sz="1200" dirty="0" smtClean="0"/>
                        <a:t>SAT score of at least 1170</a:t>
                      </a:r>
                      <a:r>
                        <a:rPr lang="en-US" sz="1200" baseline="30000" dirty="0" smtClean="0"/>
                        <a:t>3</a:t>
                      </a:r>
                      <a:r>
                        <a:rPr lang="en-US" sz="1200" dirty="0" smtClean="0"/>
                        <a:t/>
                      </a:r>
                      <a:br>
                        <a:rPr lang="en-US" sz="1200" dirty="0" smtClean="0"/>
                      </a:br>
                      <a:r>
                        <a:rPr lang="en-US" sz="1200" b="1" dirty="0" smtClean="0"/>
                        <a:t>and</a:t>
                      </a:r>
                      <a:r>
                        <a:rPr lang="en-US" sz="1200" dirty="0" smtClean="0"/>
                        <a:t/>
                      </a:r>
                      <a:br>
                        <a:rPr lang="en-US" sz="1200" dirty="0" smtClean="0"/>
                      </a:br>
                      <a:r>
                        <a:rPr lang="en-US" sz="1200" dirty="0" smtClean="0"/>
                        <a:t>Rank in top 50% </a:t>
                      </a:r>
                      <a:br>
                        <a:rPr lang="en-US" sz="1200" dirty="0" smtClean="0"/>
                      </a:br>
                      <a:r>
                        <a:rPr lang="en-US" sz="1200" dirty="0" smtClean="0"/>
                        <a:t>of your high school graduating class</a:t>
                      </a:r>
                      <a:r>
                        <a:rPr lang="en-US" sz="1200" baseline="30000" dirty="0" smtClean="0"/>
                        <a:t>2</a:t>
                      </a:r>
                      <a:endParaRPr lang="en-US" sz="1200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</a:tr>
              <a:tr h="654627">
                <a:tc>
                  <a:txBody>
                    <a:bodyPr/>
                    <a:lstStyle/>
                    <a:p>
                      <a:r>
                        <a:rPr lang="en-US" dirty="0" smtClean="0"/>
                        <a:t>RESIDENT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NON-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RESIDENT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78709-F365-47E1-B72E-757AE119F2E3}" type="datetime1">
              <a:rPr lang="en-US" smtClean="0"/>
              <a:pPr/>
              <a:t>5/19/2011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A26A8-5689-4DC9-9F49-A5738881BC4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Brooke Garner- OU</a:t>
            </a:r>
            <a:endParaRPr lang="en-US"/>
          </a:p>
        </p:txBody>
      </p:sp>
      <p:pic>
        <p:nvPicPr>
          <p:cNvPr id="9218" name="Picture 2" descr="http://www.creditcardchaser.com/wp-content/uploads/2011/01/university-oklahoma-credit-car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400"/>
            <a:ext cx="457200" cy="60236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Degrees/ Majors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1"/>
                </a:solidFill>
                <a:latin typeface="Adobe Garamond Pro Bold" pitchFamily="18" charset="0"/>
              </a:rPr>
              <a:t>offers 152 baccalaureate programs</a:t>
            </a:r>
          </a:p>
          <a:p>
            <a:r>
              <a:rPr lang="en-US" sz="4000" dirty="0" smtClean="0">
                <a:solidFill>
                  <a:schemeClr val="accent1"/>
                </a:solidFill>
                <a:latin typeface="Adobe Garamond Pro Bold" pitchFamily="18" charset="0"/>
              </a:rPr>
              <a:t>160 master's programs</a:t>
            </a:r>
          </a:p>
          <a:p>
            <a:r>
              <a:rPr lang="en-US" sz="4000" dirty="0" smtClean="0">
                <a:solidFill>
                  <a:schemeClr val="accent1"/>
                </a:solidFill>
                <a:latin typeface="Adobe Garamond Pro Bold" pitchFamily="18" charset="0"/>
              </a:rPr>
              <a:t>75 doctorate programs</a:t>
            </a:r>
          </a:p>
          <a:p>
            <a:r>
              <a:rPr lang="en-US" sz="4000" dirty="0" smtClean="0">
                <a:solidFill>
                  <a:schemeClr val="accent1"/>
                </a:solidFill>
                <a:latin typeface="Adobe Garamond Pro Bold" pitchFamily="18" charset="0"/>
              </a:rPr>
              <a:t>20 </a:t>
            </a:r>
            <a:r>
              <a:rPr lang="en-US" sz="4000" smtClean="0">
                <a:solidFill>
                  <a:schemeClr val="accent1"/>
                </a:solidFill>
                <a:latin typeface="Adobe Garamond Pro Bold" pitchFamily="18" charset="0"/>
              </a:rPr>
              <a:t>majors professional </a:t>
            </a:r>
            <a:r>
              <a:rPr lang="en-US" sz="4000" dirty="0" smtClean="0">
                <a:solidFill>
                  <a:schemeClr val="accent1"/>
                </a:solidFill>
                <a:latin typeface="Adobe Garamond Pro Bold" pitchFamily="18" charset="0"/>
              </a:rPr>
              <a:t>level</a:t>
            </a:r>
            <a:endParaRPr lang="en-US" sz="4000" dirty="0">
              <a:solidFill>
                <a:schemeClr val="accent1"/>
              </a:solidFill>
              <a:latin typeface="Adobe Garamond Pro Bold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62FF4-8B3B-445E-B8B5-BCCB2ABD8D10}" type="datetime1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A26A8-5689-4DC9-9F49-A5738881BC4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Brooke Garner- OU</a:t>
            </a:r>
            <a:endParaRPr lang="en-US"/>
          </a:p>
        </p:txBody>
      </p:sp>
      <p:pic>
        <p:nvPicPr>
          <p:cNvPr id="7" name="Picture 2" descr="http://www.creditcardchaser.com/wp-content/uploads/2011/01/university-oklahoma-credit-car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72400" y="152400"/>
            <a:ext cx="1156736" cy="1524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Sports- SOONERS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5742C-D05D-4B8F-9D25-2966019D825E}" type="datetime1">
              <a:rPr lang="en-US" smtClean="0"/>
              <a:pPr/>
              <a:t>5/19/2011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A26A8-5689-4DC9-9F49-A5738881BC4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Brooke Garner- OU</a:t>
            </a:r>
            <a:endParaRPr lang="en-US"/>
          </a:p>
        </p:txBody>
      </p:sp>
      <p:pic>
        <p:nvPicPr>
          <p:cNvPr id="8" name="Picture 2" descr="http://www.creditcardchaser.com/wp-content/uploads/2011/01/university-oklahoma-credit-card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72400" y="152400"/>
            <a:ext cx="1156736" cy="1524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A2F99F-579A-4DA9-8B64-CE83723E34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29A2F99F-579A-4DA9-8B64-CE83723E34C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5F9D580-1E46-47C5-B3B1-E6950C266A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35F9D580-1E46-47C5-B3B1-E6950C266A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8BBD3FE-4CDC-4270-B82C-8B750E8D78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graphicEl>
                                              <a:dgm id="{68BBD3FE-4CDC-4270-B82C-8B750E8D787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94A95F9-F246-4436-B7A3-BBE5A0B41A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graphicEl>
                                              <a:dgm id="{E94A95F9-F246-4436-B7A3-BBE5A0B41AF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68995D6-4118-49CB-B268-678ED9D9DC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graphicEl>
                                              <a:dgm id="{F68995D6-4118-49CB-B268-678ED9D9DCB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39E61A7-80DF-4198-9913-987762F8DA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graphicEl>
                                              <a:dgm id="{439E61A7-80DF-4198-9913-987762F8DAE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60EFAD-AC49-4AB8-A766-C5E23C2EE8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graphicEl>
                                              <a:dgm id="{A460EFAD-AC49-4AB8-A766-C5E23C2EE8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Organizations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Oklahoma has over 350 student organizations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They include African Students Association, Army ROTC Cadets, Chess Club, Colleges Against Cancer, Hispanic American Student Association, International Business Association, and many more.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And of Course Fraternities and Sororities. 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73E5E-4EB1-4726-AA56-0FF69A3D3C5D}" type="datetime1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A26A8-5689-4DC9-9F49-A5738881BC4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Brooke Garner- OU</a:t>
            </a:r>
            <a:endParaRPr lang="en-US"/>
          </a:p>
        </p:txBody>
      </p:sp>
      <p:pic>
        <p:nvPicPr>
          <p:cNvPr id="7" name="Picture 2" descr="http://www.creditcardchaser.com/wp-content/uploads/2011/01/university-oklahoma-credit-car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72400" y="152400"/>
            <a:ext cx="1156736" cy="1524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Fun Facts about OU</a:t>
            </a:r>
            <a:endParaRPr lang="en-US" sz="36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DF821-8EC1-42D9-88EB-7292C9C8CD6E}" type="datetime1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Brooke Garner- OU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A26A8-5689-4DC9-9F49-A5738881BC4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2D13EA2-6AE1-426A-9D96-D27D927D37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graphicEl>
                                              <a:dgm id="{22D13EA2-6AE1-426A-9D96-D27D927D37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graphicEl>
                                              <a:dgm id="{22D13EA2-6AE1-426A-9D96-D27D927D37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4F1408A-9113-4758-A8B2-DD182BBAFE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graphicEl>
                                              <a:dgm id="{D4F1408A-9113-4758-A8B2-DD182BBAFE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graphicEl>
                                              <a:dgm id="{D4F1408A-9113-4758-A8B2-DD182BBAFE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98D8DC8-4FFF-4FBD-B0B4-1677326D6B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graphicEl>
                                              <a:dgm id="{098D8DC8-4FFF-4FBD-B0B4-1677326D6B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graphicEl>
                                              <a:dgm id="{098D8DC8-4FFF-4FBD-B0B4-1677326D6B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5329590-853D-4840-8C8B-560A4FDEF1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graphicEl>
                                              <a:dgm id="{A5329590-853D-4840-8C8B-560A4FDEF1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graphicEl>
                                              <a:dgm id="{A5329590-853D-4840-8C8B-560A4FDEF1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340BEA9-6AA3-4773-948B-A621FED258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graphicEl>
                                              <a:dgm id="{4340BEA9-6AA3-4773-948B-A621FED258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graphicEl>
                                              <a:dgm id="{4340BEA9-6AA3-4773-948B-A621FED258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lvl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VISIT OU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A924-FAD9-4E9F-A534-DDEE9DA5ACFD}" type="datetime1">
              <a:rPr lang="en-US" smtClean="0"/>
              <a:pPr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Brooke Garner- OU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A26A8-5689-4DC9-9F49-A5738881BC4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26626" name="AutoShape 2" descr="data:image/jpg;base64,/9j/4AAQSkZJRgABAQAAAQABAAD/2wCEAAkGBhQSERUUExQUFRUVGBwYGBcYGCAaFxkYGhwYGBgXFxcYGyYeGBkkHBgVHy8gJCcpLCwsFx8xNTAqNSYrLCkBCQoKDgwOGg8PGiwkHyQsLCwsLCwsLCwsLCwsLCwpLCwsLCwsLCwsLCwsLCwsLCwsLCwsLCwsLCksLCwsLCwpLP/AABEIAL8BBwMBIgACEQEDEQH/xAAbAAABBQEBAAAAAAAAAAAAAAAEAAIDBQYBB//EAFEQAAECAwUDBwcHCAcHBQAAAAECEQADIQQFEjFBIlFhBhMycYGRsRRCUqHB0fAjYnKCkqLSBxUzQ1OywuEWJCU0k7PxRFSDo8PT4zVkc3Ti/8QAGgEAAwEBAQEAAAAAAAAAAAAAAAECAwQFBv/EACsRAAICAgIBAwMDBQEAAAAAAAABAhEDIRIxQQQTUSJh8DJCgRQjodHxcf/aAAwDAQACEQMRAD8A9BaE0OaE0eyeVQxoTQ5oTQxDY40OaE0ADYUdaFDsDkchzRyARyFHYUAHI5DodLlE++BtLsaVkbQoKTIGrmOzmBYDr64yeZLotY2CQoISQdlhXLr09cBm0jVJ7PdAsy8h7Y+FHBMB7YdGqkn0Q1XZyFHYUMQ1oTQ6OQAcaE0daE0ADWhNDmhNAA2E0OaONAIa0Joc0JoYEbQocRHYACmhRwzQxJoE5k98RyrSlSlJBBw0LGr6xz+5G0r7NaJY5DmhNF2Ia0Jo60JoLAa0Joc0JoLAY0Joc0KHYqGtD5NnUoskP8amEhI1ISNSch7+qCFcpZUpOFCSphnkCd+pjnzZ1j15N8WBz34JJdzq8491YINhAHx74o5vK+aXwoQOtz7W9UAT+U1o9JI6kp90cE8s59nbHFCJpJklvObtA8A8BzUH0j9p4zauUdpP61XZTwiMX5af20z7R98Y/UaqKLufMWMlfegRUxVTic8Sk+IeAFX3af20z7R98I37aP2yj1gHxEFyHxiWCZym6IL8PcYll20ZF4rJd9TWqJSuuWj2JESIvUE7UpI4oUpPqJI9UaQzzgZywwlqi4RMByLw6KuXbJdClRQfnBx2qT+GLGTOCg49/rj0cHqVk0+zgzYHj2uh8Jo60Jo6jmORxodCaABsJo7CgA40Jo7CgA40KOxyGBxoUdhQAeZr5XzJzAYUbe0QGcEuCQPO0zzzoI0nJLlQhWMLVLSQWCGUFlmGMucLE0yBBbN4wtuvJEqUtMlDFSypSmBUlOQAKtDi3k06orrvtoxYsLgKxFOLQF6g6V4x8xinKL5o7+Kao9+Iq2rOz1be2cIpbMNHknKa9lWsypiUzThQxJD1cmhSTSK2z8obTJoifORwxlu5VI9JerflGi9Ha0z2xo40eU2b8otsTmtEwfPQPFLGLWzflUV+ss6TxQsp9SgqNV6qPkzfo5ro9BaONGUs35TLKrppnS+tIUO9Jf1RdXbyls1oUESpyVLOSGUFHsIjVZoPpmMsGSPaLFo40OSoEkAgkUIBBIO4gZQiGzjVST6Mmmux1nu4TVMSQACTxyiwRdcioShCiM32iOt4iusbStdk+yKvkNKaXOYkusOS/ojJ6mPO9R+tnfgf0IKvy3yrKgKMoEE4WCRnFNYLzRalKTzCUhIqWGhZqD4aLLllY1LlpCUlZxCgBOo0FeMAcmLnnIVMMyWUBTAbLO2fHvjClTZtbs5aLlQei6e1xGdt61SlYSAdc216o3s6wHce6Mnf3J6euaDLluAKkkDXRyHMEXbpjl1aKuVOKswAzZF9/ARIpomu25J4xc5KUnJqEg561iefYSM0K+yfdFPukEW62VU224M0qIfMNxLZvEtltSVjEl2O+nqimvpawtk4sObNrtB9+6C7kX8kBlnTtMDjSsSlui4UPWIsLklbRINAGI3v/pGU5S2g82ggsQVVD+id3xSNZyaLpV9X2xeCP9xWRnl9DLho40OjqkEByGG808Y9W6PLqxjQoFtN8SJZZc6UkjMYnV9lLmA5nKuzjo86v6Msgd6ymM5Z8ce2axwZJdIto40UEzlafMs565k0D1ISfGB5nKS0HLmUdSCs961N6oxfrMa6No+iyvs08dKCM6ddPGMZMvWerpWib1IIlj7gBixu7ZlkKE5Sji8xcx8QAdSyGA6zGX9cm9I1foGlbZbz71kI6c+SOGME9yXMCTOU1nGRmr+hKLd68IjOWiTzSCXlp4BaARv2EkqMR3fbpS0uVqJSSCES1qLjM6Adpjnl67I3S0ar0mFOm2y+m8qvQs6v+JMCfUhKvGFFP5TL0lT1Pk6kS+4EqOh7o7Gf9Tlf7joXpsS/aeaW8EzCSWJG5qkAEEEguxy1iCzWZSWXTD11zKXYFxUEdmsFXkULClhSsamZJw4akvUF0gAJAz1yo4t3TWNCXIwuajNJYjIimR4RjH9JxxV6RbybFlhUgngpj95os7ZLWgBMtU5ZA2jUpPUk1S3a+dMoqrKFc7sDCnJyAUpKn1wsNWGeWecHokITMx40qSA5whg7Bkh3NQ5qHLGFKVNHS8lNJgq7QfOSg9aAD91jDROQc5bfRUf4ngq2z5iZhGMkGoY0Y1FCAMuAgdNpUaFKFdaA/eljGiOhbRz5M+csdaQfWCPCLLk/eIstoROSqWspdkklLv1hvXFeth0pRT1FSf3nhhMs/tE9yh4iHbQ2r0WN9TV2i0TZ6Ekc4rEyVBRGWqTHLPftrk9GdPRwJLdyqRXcwg5TE/WSR7CIns8qblLW/BMz2O/qhWKlRfWL8p1tlVxS16bUsV7UtFrdnLe0rkgyzJkBRLiXLcuDhcqmKU5pGHnzJrOpOLipAP3m9sXvJQTVyTgKkJSojYSlIqxrMKX19KG2xcI/BdTLytk3/abSp9EFh9xMCTrrtSszbD1qX7YdaJJPTtJ+vax4Y/ZAE6w2fW0Sv8RSvBJhWOl9hTuTdo3Tu1XvMBzOTVp0BP10g/vR2ZdtmOVoljsmH/pQOq7JOlplfYm/9qGI4u5rSP1czsL+BiPm7UnITx1Y/ZCXYEDKfJPYseMqGIs26bK+0R4gQ7Acu8rSOkuf9YqP70cHKCcPOB60j2B4eiVM82aOyckfxiOzDaNcahxaYPbBYUmR2nlKVpCZktKtzEpzDbzpGoublHPMt5ZlSwaHYxKpxWojXQRiLXOrtS0Av6JSe5JEavkoJq5ahLdICvMlpOYzK1JURlvgcmlaYlCN7Rcm2WmZ+vnq4IOEd0sCJbDZeZWZk1C+iQ6lDFVtZy00pviCdZz+unnqXaAPu4x4QOmVZRkuUT81ClnvCG9cZW2aUqpUE2q0SlrUvnZacRJwg41B9/MhQJ7YjEyXpz6/oy8I75ix4Qk2yWMkz1fUSgfeW/qheXejJH15r+pCB4wnsa+Bwn+jIJ4zJvslo9sP8omHJMhHVLKz3zFHwiJVum6CQnqllZ75iyPVE1n59YJ59SQGBZSZQcuwGAA6HuhD/OyWXZrSoUXPb5iRLT/y0jxga0XanOapH/FnAnuUsn1QptzpWFFU0TCElTFcxZLBz0g0Cy7OlOSUjsAgBK+qCR5OAQJqMv1SFq78KAkigzOkUtimc3MWhKTt4lKUdhTAEpUAX0SdN4MaKxhIlzVlOPAAWcim0Tka9HfA8iVLtE9KRLTLxAlSgSSQkLbpKIDYVZjd20sbkrRzZquvJWJtfOgJwISGGElZBBGZLskvUM47dVAM+aQSchoEmpc13njWpeORxyk7/P8ARyylJOmzI2iaebcpB5wsDqGLF8tQM6V7re6ZIkLlrKOfJ8xIIS4wkFWIOoZulkjIPWKmw4sbpSolyoFi4oQSG4nqJAd4da7aZk0TJewxAfEpTZAKKlOW6zHekVDRt7/5S2i02dKp7IlIU6ShJcghBSFBOxnjqS/DflZNsZKmAKcWJyN5fCTmcu0PFau9lqwpKyQAkMDs7PRNM4u7FcpmIS60pJY7QoMZbFskqO986sxzgkvJLXJhdtQtZxBLsgE4HICaVL6DJ8mEC2JXyiPpp8RGtuDk1IQpPlMyWpJBCnWpJeuE7OEqp214Ro5diuqWXCJJIqDhmq6uk8TC0tnVCVLZgJN5TOcCSpnWzHMhxkO2K+8m52Zl0z4x6fMF3KUhQQxlqCxgkCtRQlQDgsxg7882QZSldkqWP4o1e9pChLj2zyKxoQ5Kg6UpKixrSNRyQkySJ8yWJoWiWlirogLUg01KqRsjyllDKVO+6PBUC2q9hOlzmQtOFCRtKBd5icmyyiRylaMLfFjRPmLMkqlzh0kBJKFkAF0GWHSTqCKnUQLcFxzl4+dkTTkRjlqO92cdUWFzzim1rmbWysUBZw1Q7Hwja/0oSf1R/wAX/wDEDBTooRcKJaUFVntCioEtLlgAVIY7BIoAa74itt0o5lMxMibLdZSRMFWASQWCQzknujS/0hS36H/mH8EMm3xLUGVZ0qG5SyR+7Cpj9zZi5nJ5ZykLruQcuwQd/RZICB5PMJKAVF1Zs5DaVjUIvtIDCQhhTpGnqjk2+BlzKftn8MUlRMslmNvDkweaJRZ5qVAhhtKLa0aKFN1zSopEuYVDNISXHWGppHpn50Sf1I/xD+GIU2iSlSlCzJCl9JQmFzV6ujgO6D+AWT5MZZeTboBmItAUSRsooAGzBTSBry5O4EY0CaWVhIMsg5EvTSN8byl6ylj/AIv/AI44LdK9CYOqaPwQh+4YC5bjmz1F5ipaENi6Sln6CNeskAb4317cwq7pOFGGVjDOHWdgMqZXaUSqpfwiG1W2W1BO088EZ6ilIZeiiLrkNRlSz9yXlC+w3K6YDPRZZCigpWVJAJCUpTnRwWNHiS2SQlZCXAYEA1IdILEtxgiTa5Sk7apjkVdCVDezlTkPwiVa5ai5mP8ASlHsyB0aJcSo5WnsguhLrOROFTOAQC1CxDRDcXKgzZ8qWZjYytOEApBUhJKk0o2UW92rkomBSloKdQEqST24KQLZLuky1pXLTZgUlRSQoAusMousvUdUONLsmcuT0V7BhBUmVjkTwzlh3hMxoPstzpUoAuzgHDMSaFhxjQi5bHLSpCpiCFhlBU0OQxHmkN0jExWzSeRONGOuWzqTMWrZB5rIsSXwg7NaNm8PvG8LKo4SsSpgAJeWcKsSUq6SHGvoxobVJsaJa+Y5vHhZ04icLh6mm6POrYr+vIYkNzanAc0loyDivbG+R89nPiuBrbtshVJn4CJoKGeW6jkugoK1yiTk/cU0WiWoyJyQEqBUpkgPzuYKeI11EakX5OPRs00/TmJT6qwzy21HKTIT9JalfutExlxVBP63Z5rffJmfIAXMRsmgOIEuSSxwklwOGUKNpabotRLpXLSC5ISCTiemHnCW6S9R64Uc6giHC3Z4xfdiXLdYUgg7JwqJKXyJcUByDExUFXyQSFF8T1pnVwRX19msT3jawQQoVIdJB3lw+YI0OR00ipFopuO+NsafHZlGy2F1r2QEqBIcmpdJGyyTnshXd1E2FjvEYgaO/o1YAgM+RoKA6nLWqsgKkLmqORAYA4qpOShkkAQ+WQEslY2w5fhUhnzDOMs+yKkr0W0el3XeyFKkTFNhxbWySMiFUZzn4RrZV/WVtlCj9GT72jxy5L9Mo1bAlgzENU017zrR93qa/wAqdkS4ae4zGADd8/jEpFqRaDlFKGUqf2S0j+OOK5QpOUmf6h74qp35SZXNiaJU0y8RTUpCsWyx1pWAF/lckUIkTC+TzANSPR4RVDNAu/yf9nm/a/8AHAdrt5mypxMtSGSgVJLuvikboqZ35V0JUUeTl0uP0nou/m8IlsPKkW2RaViXzeDm0s7u5UfZBQzO3ek89O+nGukXnsgGUhTAByTXjSMEi9eanzAz45iquwDVLvF7dnLYS0thl7VdpRp9kgRSi34FJ0zR/ndJAeRK+974Yu3JP6mX3r/FAH9MKkc1JJBI8/R/n8IfZr+VNJSmXJTsqViAU7JSVFnVwh8JJXRPKN1YUJ4/ZI71/jhKmhx8mnvV74ql8qMKSeZlHCHzXoPpwEvl4ChSuYlsggdJdXLelA4tdoSdmh59PoD7SoZMmA+Z94+6MueXiCArmE1JHTVoAfS+dBtq5TYJEqcZacMxwEhR01fXIwtjLYgbvX/KIFqIOXx3RW2blKmYnEENmOlu7I7MvgA1GYfPfXdFcJPpC5JBVqmHDp8GLG9z/ZUkfOl/uS4z9ovUGjGpAz4xf3wWuqSfnSz9yXENNPZomnEqpL7oIQknSKk38lA2nHr3+6DbPfqMIVVjUU0y8QYfHdEX5DQkjQx3HAqb8Qo4UklRozHt9sRovNOIp3Z/6RMmkF/IZNWlqtpn18Y3ZtthDYVSKeikKP3UmPN596ILpfLfTt6uMbawcsLIiUjFNS+FIIShR2mDhwlnfjGaZVphV53hKXKWlGLJ35tSU5jUgCPMZ/8Afka7KMs/0aHj0W08rJFoSuXLMwqwvVDBgRqT7I81vO1iXbUKIJASgsMz8mjJ4tdDvs9Tt98TZMorNnCUpHnTXJ4MlNTDbFe06d0DZgxII21EMWJ6Qp74obx5czZqMCLOqWVBwvHUNhrRIpUfyjOJvSdJVNCEqlJIB6RI2khilSiWd8zVlKyekSTWzNzo9L8ntJznIT9GUn+ImFHnk3ljapkrAZqUGjqThSaYWGJQqTWmuekKI9xD9yJ5fa7EokbKsaqpS3SDkFhrUHwivtUgpUxyHqPEaH3ROtzMBUXJYk4mzq5JyzMEWYhcxWOqQHCXUxUOIJ0evhG98TNaIko2AQpqVTk4GpL1J3N3w1E9shUni4FdX6ot70s6cfPplhCFKcIcYD1MNl67LNugTmUzDsy2cAuly2Qy7861rvhKVqwsjDlBIoNnM6110yMXkm40oUTMWWWkjZDgB0knFk9NN5iot0vAnNZDipFBnQP10DjLjTSrv1QsyZSHXhDEYUlABIYMHc5OTV1CInKVLiK/gVtXL8gIScKOczIJrR2Z3yEZy0SZWGT8sqqTlLNflJgq6h1dkW944vza5oDNICWyIUQX7RlwjP2hP92HzPGdNjeHRqui6vKVK8ttAxrcKn7IlggMmZkecGWlNNI03IOSBY7UxUflJXSSEnJegUqkY2838utR+daT6psbH8nayuwWoqUT8rLFTphVA+ikUNt/vB2VKdcwMG1whyTQZwJexQmaxx0CBQClA2cWqEf1hfBUz95IirvRY8pIO5B7kj2tG8V/bRlJ/XQrVMlpt6w8wkTl7mcKV6qRp+RV5pnTJgDgiRNLEhxQDIDjGdtsqWu1zFJO1z0yjNUY3D65gwd+S+znyicf/azP3pYjO3xZVJuyW0WoDGClTAKc0bIxSyrdLVInD5RgZdSxNSRSnCJZs8rmFAJqlbud6VFuweMC2SxITZ54UqrynKa+ctsyIcm32CVEYkoMtLc50l6A6I+O2NLygSPzdY3xAHFkA9CrMEtpGSWvClGEkbcxiCxyRWkbK95zXZd6l1JQogmu0VTA5ifKACsSQJSA6qODQO7uxrnWCrSRSp6CdOHXAF1KBljQYldemfGDrYA4+gnwEdUekYS7YxRHOCp6e7ieMa6/D/ZUr6SP8tEY9X6QfT9pjX34f7LlfSR/lojny/rRvj/Q/wD08+vgbHSAqMwdytwMWVnsKxJQCRsoYmvpKO7iIrb3mhk4ssQB6jiByB8IO58INUnZSBiD8WatC4LvvgzTcJ6Mf2pBNgUsWl1MEAqbLVzUM5MMnWnbIDBRLgPxLF+rXhES57rGStwYkCoz95iUrGFilKQKYSa61pXIZcdY4HK1QOXgaCgM4UC9aOGyNBrl3xYSqZ4yQxSBVIAqxerl8xFUFLSWCaUU4LBs9+eWcdtGIJ2SSol6HJLliaV1r1RKTJNVctrGKapZSghGEJ84nMsOGf8ApFBfMsGelbggJQO3CkMd2UBXfagAoKJdgXOfZrq8cti/RK60xOG3tVu/i0WpyTopTaVG5sU2SebcTFMFghIAr8nkSchSFe8tEwqxomCSlKAdrDhBQkBSiMQPmGM1clomywnmgrFiUlSQNrCyMWE5s7MQaEGNrd1yJTzqVqMwpYg4lAKC5YFanQs5ftja+aFZjVWNSAJiQogihUpyWISSwy0caEdkKB8MyaBKUCk1CcKSokDafAkOaN4wo42lYjDJWcRyRiDPoAcgXyGkSWOSpLaEMakA9lXiazXfzi1bYSokUU9XpShJNfjQu02dFmJStRVMQpVCliCMLYtqmpbjVso6pS8I0ZXzpEw4nxMA5ZyA6SXLcArPdCu9SzVKgnDR236mlT8DKCLMZlpJThcs+MqKUoTuUpTgCrCuogm7rqmKlL5tAURqFpSaZhJJ2jTojPdA5UqYx1jt02armgApJYZUSwwkjMBsTu2lIItF2GVOKJasST55SUu7YnFaA1qdNdRRInyNopc67QVltElqsBV65GJrpnylTE865QonEkaPkQW0OjEMMomt2uiTQosSLVZUyZloShlYsSkqWpqkDCkUzbcwo8cVyHs5Msm2UlgCkhdWWpepDdJuyNRcUuwyiJkuakOk4k4Flyou9ElIbJhSLtd92Y+en/CX+CNItpHQlrZgp/I6zKnTpvlS3mmYWFnNOcxaldWxeqLi4LqlWayT0SpipgMxCiVIwEHCsMBiLhgK8Yv1XtZfSH+Er8MC2uchcmaZVU4kDo4atMORHEQcmVWjEWOwKXMmqBA21j1v7IkVyRxzucVMIycBIOQAyJG71wRcyy8yn6xXjF5ZzUYnA1o/qi1N1RMoq7BJXJWyupRmTcS1qW4kpBBUGYHnXbM9p3xPclwSLHzq0TZq1LlKlgLQlKQ5SXdKyX2WbjF6ZllOqx9Q/ihk0Wcii1/Y/nE8gox9j5AyQStU+biViylJIGIEGpmVZ92kTDkHZhLWjyid8oUEnmU0wEmg5zXF6o00tMpqrIO4IJHfDVolnKYfsGByCjKD8n8gAAWqcMJUX5lPnBKT+s3J9cFX3ycTNs9msyJhazpIxFLE1UeiCW6W/SL0yU6LH2VfhhuADUHsPtTBydhRlZHIgpSkc8kFL1wqq5fQQXaeTqizTEFgE5K0DPVMXzcR3H3QznG09UaKbXkhxTMvMuNaSFYksFYtd/VxjR34n+y5PFSP8tED25eyaeqDL8X/AGXI+mj9xEQ5ttNmqilGjC2+4VzUsCkFwavo/DiO6OT7rWjCVFLBJB22JU6iGfRiO46xpJc0N/KKa12wFeKZLVsZU2es76gM0TkyN9mMkoqgMrIxF2XkG6IozKfPJ+2sctKHJAeYS4qKBgOjq9TqN8PUvZcAqJLAGrHpMxfjrpWOyXAo7bKiXGyQWJpV26s457MRtiXUKwshTjePMrXza8c4MtKKlx5qXYnJnw6EHIVd3gCw2glTsdnJzVicSQNCaEtxJo1Jpyis4g7BgxGYFKHNyEtpoN8D7GEWeQGOEVIY1cGlCFDMwFeUhsMttoatQsM6De/Cg3QbNm7RZykbODV22Q/2dTQDjA9qVhWcK2YBgcwptMVM1cKRNuxE92KmCUauCC4eodiQGJCSyfUQzgRpZd6JONSVzRQBOGm5JcpcIevYGZmios16BCQkgqK3C0sSHTTgxLE72w1qYns89ISCGGIMpBfeDTMPu1fsZSlJCZBarymNilqMuYmgmYglWgJCh6QFY7HU2eSZYUVrKjR8KualmhEtQUjMioZXm5QoIyaQ0mUky/giZiADh8I6WE/NxOydQKgM1IobytCV1BON6jf1ECu/4qpuJYfnBhNSFFi5d6a61iIWNGs0JL61AoSHq+dHjaEUikiwu0JlynIU6mIZWEvqVHPC1cJ4VDiAfzisqIKiA1CXoN7ByaAUrA86atyEOrCaLRiZjU0OT9kdu6UivOIxDJsWEg76CvVwjTilbY68k/5zWoqdRJNXAZ8+FBU0iew2gJUmiRtJdWRDHNyC3drrHLZYkJCVIxALD1ILV6Lhn6230EReTJIdS21yp40hqn0Ukme0SOVF3hIBtFnJYPsk1av6uHL5T3aR+ns/2D/248ZFkljOZkHy07+IiVNklU+VzDimlRv4GHRvo9ZPKO7P29n+wr/txKi2SJsiYqzqStHOIBKUkDEErcMQKsRHj06yy8GJC8QBbKmTxuORQa7V8bT/ANOFVbH4A7svWXLKwtaUkrUa9cXEjlFZiQDNQBqXfwDx5/eB2z9I+JiSx2UqUgGgUQH7YrdD4o9O/O1g/wB5SOxX4YRvOw6WtHcr8MYZdhkJUUqnEFOYw5MHOm6sOTZbNhxeUUfC+HVnbLdGew+k2yr0smlqldyvwwvL7Ok1tEoUeuIZsRmjdGQlXdZ1HCm0OohwMOjYvCsASrFLlzSibMKcbrBLbKRRIUM8RruyG+KSbVifGzfm9rN/vEnvP4YjN72d/wBPJ+37xGQ8is1P6ynaypnVqV3giOC7pBdrSnZDmmQFCTXjCtj4x+TW/nqR+2lfbHviNV8yf2sv7Y98ZFd3yGcWhDdW763EQFeV2GWpg6nS7gNvHsh22LjH5Nna71lKSwmIJNAAoOT3xY36sC65JOQWj9yXHl1jHyqPpDxEel8rE/2Oj6v+UiDyNqkVMm3y26ae+IFWei1IXiUS4BYtk7caRjrDd/OFnCWDuez3xYSLpKTszEVpTUajKJlEzlFNBaEqoMSavX5xUAkPvGzkwrCWvCClIZKWBaooSQ5GZyrE1nVliASzqzBLjDk56WyQ24ndQWbaRVLnZNHLYQXegoT3ZAbowWzlIrKQk0LpZiHdycyG0Gmr0gpMxVHIDJodARUOp3bxOfEdCgqrEkBgWo4omvsGbwfPDFQC0jFQMKklg5zNSVZkGvXF/cZHzxBUoKIOacIfColwxGpAUX7MzFYhOMhSlFIAoMyp6uXIrqf5GOWu0qTMUsJVnm7gBgBWoU9A7sWiwCEKQCVMkUYCoL6PrkK0rweH0g8Eci2rBZWJT03Io5NKZVA16ni1kFnK0gJKhq6nIBDnNw+4CsUkm1qSCGKgM1gkgvWjgZP6tYsZFpTMmNm9WJJB3ClSQx1YCmcZT76JYdInBISgLLJ89YCiScRNBnu4U4soAXeVSSkqSchR3406LZAt0YUOPKhpsxZJPm5dnZFkuatErCJQGFYOPNQoSEUOVTnllABnJIYBs8t+eumcSC3KVirVQDk0NAzU+KCOlo0JLDiMpTJSAKlRDkuzBydNAN1eDDMckqqdTvPH40jthngKqgLch3LU1AOlOv1RPa5SUstJJSo5EFkmpw4n2yBhrxyELyLyRiqWdtwOX8jSILSKLqMxqIIocy1ST8fGcNdKVqExGJJUKZFqkEHd4iLiWtEc1G0qqegNRuRDwmsuqf0Z1G9Zia90SNsy1lRUnIAhKQ6cyQ6tAzDKAdZf/wAXsmGKi+SspMOsSGsxqD8poX83hG85If8Apx/+wf3BGCu3+60/afwxsOTtqKbOqXmAvFmGdmPzn9TCJm/BaejKWrpnrMSXVNItEtHm4sQoM6A1ZzpEFoXt9pgu7EjnkHV4aLYReEtJnzSSK4hmHDpw+2AESCLOzofnj5w9BPHPhBU5Dz5ytHA8HHdAdsSDKAT5045ZdBCfZBezn8kk+QRMBdDc2jzx+yTo7mrRXykFSjUEtmogbtSQINt8k4kitEoBGRpLRQgwJLPSA0dj209kClo24K0g5FkJVKYo2WB20+mo+luI74kkyTitFU/o1+en0k57VO2BLnQvnBiJYNmdXHHriSRJ+VtCTR5ah1OqX74LJkkjqpDISHD1JqB0gDR1V7Is+U1oKZiGA2kBNQ+qi440ikvBYcgF21PYGGZNOP8AO6v9itHBI8VQl8kw2V9i/SI+kPER6PyqV/ZCOtP+UiPOLL+lR9IeIj0DlLMe65Sa7SgBrlKQYmTp2zaTVGCu8OmbxlK9kdupMxAcIOKorRnw9WbN3wy71Yec4S1duUCfnRSwHoFKOtQBhOuecOSb6MZ7L+XaSpyoEE5qO41JfM0DU9sCLSDXaB4M2lWNd/dEiZhxLKVJSWLA0AVizbU0fsiGQok4iRkMgGpXJ8nGgjFKjGieyB0qIybRukGNC2VfW2sNvAnFtFWwaq14UdxV21iZSUyw6C5IpkWdy7Ns0Jp64HFpdwUhiMIAGoapO8AtXjlAhDFLDAJBbEC51IyO4jhvjtrvZQzADAsxdq0I0FIH54HpOAXIrV2LYiX1Ah0m0S3fDiYMQcs+G/4bOKa+w6I5UsLICVnCNo4qU14E91YmNnXskF1HdmKtoS3VCs1llrolJcAEMqjh6GlS+r5AcYuQg2eVjdbsWOQdsVfnbXuNYiUhOyukJWCG2UpcBjXQEgOanUtvhRFOJBAooJNUkBnrolupno3XHYaetoVmYKXyiZFiJcjQOz1YByW1HujuFQ0bjr3/ABnEss7sRPVnvjos1B1LfM8dw3Zd0SyUk0HjQE+p4kVc09e0mRNIejSlMeAIFYsLuuKeFFK5M4AsSTLVhAGqiRQBzV4HSQ6IBZ2UASHIfg3EkxaS7MZMs4ygY5hfERsgO2EAuDrTwDwyRc2OYAqZg1cJxgBiwcFiSG+M9DNt1nIKVHEokM9ACWDpJoxDmvDjGPKMlVjq0YGcE4lttDIHEASAR2DKOYDiRlSU3SHoq4x6JeV1WScVFQlomNhxGaWYCihLQwDNurSlYpb0uKQidLQQEHmyXGMApYsUlZUG6Qy7aV15qK2U4tKwG7LnnGzAiWogzaFNQWS5YijgVi9sqyiXhJKdsnBvdhibeClQeDrqnoMkSZRQMJ1OIHLpGlSKUDQBechKiClTAKUS209aAauzaxg8tuxXqzLzrHMxdAwVYLMsTEkpUADF4bvKiVJUgOfOD0AdkkAv107IDmXUp0q55OCrsaltzU72jVZY+Sm32ALWOcWTkVt1uBUh/dlDBdkyYhIQlyFFQq2YowNSS2kETbvWEzFIlqUkKCwoAmjaqAIIbxgu5ZAEqbiJBcHDhUVPUPROy/xnAne0Z+QC1yQ5UpZxJLFTdJTUBGYyIJMHXdyTE6zc8J6ArCpkYTiLE0ca0YdkAXpIwpxJJYliSktV83GeUWvJqkhRwK1JLA1arDP1QLRabuytkXIuzlKlKxYmYGmRfJRiKTYZiZ01UwFIWjECTmCpBBB44YJvyZ0WpmMiC7gimjUGXZBFpsU1XMrwKKVWZCceA4Qp3Z+3PWGm6bZLb6M3bEDEWqS9A5aLq9CVKSwJ2Ro+pMQTOTi1KBxbKgxVkxagL+bk/CDJNxrS3yqVhyxzSwYAdbvR8hApxrscU/BX2KzrVOlgIWSVpAASScxRmjW8qp7WaXIUCFIYkGigTLQCCDUdHxhXGVS7QhSsASgqLpoRQpFQ4clWRIPXAt/WdakAuVEHJiS+Tvrl8NGMskXRUm+JmrHMxCZmTzak79Aze6K6XZyEDZV0jodyeEW9muqdjICQMYYvQBxqIsLp5NolqHOrxEEkBBDEEJD7Qqzu2va8bLJFashbIZ9lVjmGWoEl+FcRfPSmvXHAC6QRkkOo5Ej2ktxjV2CySBzi1IThBZIExioqfzgl22SKACp3Vn5WWtIs0qXI0dLA42SzMoqGTH1ljrGd35CUX5MgqXklqYhVsw2I+z1O0ATraoME5BL60ABIzzD9VS8FTRNTLYIU5IYM7hiCabQLKI7euArZdK0OVhaCEBnoKliDTNjk7xa4tE0h10WJU+YgAjEoqO09WBJJObMDE993TzJRhPSTXrdQPhG2/JgUhM1ISQ9mJxnNRcOBwr6on5Q2lcqxJKlDmsayEjMqFah9qh1yrpEuRppIxFjnTEoJSnCgBwD52YKnOYqe/u1Fsmtd4C8JViyJqKSqjjsmhoaiKhPKKVzhGHErEMKaEO4yLlweEEXtOM4s2EPQgtQNsgBgEgMBlVo5+VPaoyU6tV2VIWAhDtVLOqhcKUqtOJGeg3won8hUNg4ih3U9QS1DU768X7IUPkjMuE3RdQAxWi1Kp0uZUAe9opp6rCLfKKQvyVKdolJKlKwrqUY3bEUihAo8WFrmT0GsqzEb8P8AOBvzlaAWEiQfqiv3o1U/yzbkaBN73UMgf8MDxWYNRy9siZYlBMwy00w4EFAHVhLxlJc6f/ulnP1U/iiZFrnmnkcjqGEe2J/O0Lmy9/pTdtcMsJKgxaXLBI3H5CKzy26xnJUx3hPskwpNnmlv6jK7Fo90WUi7VnOzy09qT/DEOdf9QcpACL1u/FiQgYnd1YlEn52yHixVynkTEmUUpUkhinm15M2isW7KC03YRogdg90TIsbZYR2e6IeW/n8/gdsBs3MiXgTLZDkkCTMBJOZUrpEvx4ZRHMu2zzVOqzk9SZqKMElmWBo8Wvk7ajujps+8/HdE82FvoGk3ZJCMHMuMg5WCBVg/OOwf4JMCWnkpZl5ySfrzAH3tji08l3HxhirIc6d8HNg2yOTZkS0hKJQSAGSylht5bF28YbZrOJUwzJacKynCTiXUVz26567h1RJ5KfgxxUr4+BD9yXyLZIucDKVLKUkH9opas9anNyT1wzncPNiWhKESgQlCVrCC+qgA7vWhGZho646Unh8dkP3JByYJe9lTaAMUpIIIIUmZMcAPTar3bh28nWPGjmyNnDh2SsU4bOzBmE74cJR/0g9yRLbM+jksAEpClAJL5qeuenrh8jklLS7KWAxDYqB8yAcjF4Uq+DDkhXwYXOQ7ZSy+TSEuQqbU4mC6OewwXartRMly0EFODzk0UrKqzqaU6zB5STQH1n3QhYFHX1/ygcmwtkVis6JctKDJRMwhsa8eI1faKZgB0GWQiWzyZDMqSBVxgZhrksKL8STCFgamPxjpsPzjApMVsjtN3WdZBJnhsgDLw6aYBu0aKefybkup7TNwqDF0pBGRcFJYF9Wi7NhHpHw8IjmSEDNR+PqwOVhybKGbc0hKpWGcoh6qJc7KVNQJdicQOnVA3LK3yVSVBExBWopdISrEWLlRJR7RBl52mQJkoqJwAqStwTUp2dMneJDMsSjmk9aD+HrjZSqnRXIjuS9LNLlStqVLVgS4wEHFhD4jhzz1aDbTeFlWMKplmUDmCpnLNXaAesDeTWH0UV+Yfww9F12N+gjuPuiW13TDkMTdFgUXEqyuMmmgEcaTt9Y5b7rKlpMhEsUJ2VlTkVDutTV3Nnq0EC6rJnzafX7oevk3Zf2KPWPCJc0+7/wJ7K6Xcc6YRjl0BLukqOXpJIJq2uneosk8n7NlzEvuhQco/cKP/9k="/>
          <p:cNvSpPr>
            <a:spLocks noChangeAspect="1" noChangeArrowheads="1"/>
          </p:cNvSpPr>
          <p:nvPr/>
        </p:nvSpPr>
        <p:spPr bwMode="auto">
          <a:xfrm>
            <a:off x="80963" y="-868363"/>
            <a:ext cx="2505075" cy="18192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28" name="AutoShape 4" descr="data:image/jpg;base64,/9j/4AAQSkZJRgABAQAAAQABAAD/2wCEAAkGBhQSERUUExQUFRUVGBwYGBcYGCAaFxkYGhwYGBgXFxcYGyYeGBkkHBgVHy8gJCcpLCwsFx8xNTAqNSYrLCkBCQoKDgwOGg8PGiwkHyQsLCwsLCwsLCwsLCwsLCwpLCwsLCwsLCwsLCwsLCwsLCwsLCwsLCwsLCksLCwsLCwpLP/AABEIAL8BBwMBIgACEQEDEQH/xAAbAAABBQEBAAAAAAAAAAAAAAAEAAIDBQYBB//EAFEQAAECAwUDBwcHCAcHBQAAAAECEQADIQQFEjFBIlFhBhMycYGRsRRCUqHB0fAjYnKCkqLSBxUzQ1OywuEWJCU0k7PxRFSDo8PT4zVkc3Ti/8QAGgEAAwEBAQEAAAAAAAAAAAAAAAECAwQFBv/EACsRAAICAgIBAwMDBQEAAAAAAAABAhEDIRIxQQQTUSJh8DJCgRQjodHxcf/aAAwDAQACEQMRAD8A9BaE0OaE0eyeVQxoTQ5oTQxDY40OaE0ADYUdaFDsDkchzRyARyFHYUAHI5DodLlE++BtLsaVkbQoKTIGrmOzmBYDr64yeZLotY2CQoISQdlhXLr09cBm0jVJ7PdAsy8h7Y+FHBMB7YdGqkn0Q1XZyFHYUMQ1oTQ6OQAcaE0daE0ADWhNDmhNAA2E0OaONAIa0Joc0JoYEbQocRHYACmhRwzQxJoE5k98RyrSlSlJBBw0LGr6xz+5G0r7NaJY5DmhNF2Ia0Jo60JoLAa0Joc0JoLAY0Joc0KHYqGtD5NnUoskP8amEhI1ISNSch7+qCFcpZUpOFCSphnkCd+pjnzZ1j15N8WBz34JJdzq8491YINhAHx74o5vK+aXwoQOtz7W9UAT+U1o9JI6kp90cE8s59nbHFCJpJklvObtA8A8BzUH0j9p4zauUdpP61XZTwiMX5af20z7R98Y/UaqKLufMWMlfegRUxVTic8Sk+IeAFX3af20z7R98I37aP2yj1gHxEFyHxiWCZym6IL8PcYll20ZF4rJd9TWqJSuuWj2JESIvUE7UpI4oUpPqJI9UaQzzgZywwlqi4RMByLw6KuXbJdClRQfnBx2qT+GLGTOCg49/rj0cHqVk0+zgzYHj2uh8Jo60Jo6jmORxodCaABsJo7CgA40Jo7CgA40KOxyGBxoUdhQAeZr5XzJzAYUbe0QGcEuCQPO0zzzoI0nJLlQhWMLVLSQWCGUFlmGMucLE0yBBbN4wtuvJEqUtMlDFSypSmBUlOQAKtDi3k06orrvtoxYsLgKxFOLQF6g6V4x8xinKL5o7+Kao9+Iq2rOz1be2cIpbMNHknKa9lWsypiUzThQxJD1cmhSTSK2z8obTJoifORwxlu5VI9JerflGi9Ha0z2xo40eU2b8otsTmtEwfPQPFLGLWzflUV+ss6TxQsp9SgqNV6qPkzfo5ro9BaONGUs35TLKrppnS+tIUO9Jf1RdXbyls1oUESpyVLOSGUFHsIjVZoPpmMsGSPaLFo40OSoEkAgkUIBBIO4gZQiGzjVST6Mmmux1nu4TVMSQACTxyiwRdcioShCiM32iOt4iusbStdk+yKvkNKaXOYkusOS/ojJ6mPO9R+tnfgf0IKvy3yrKgKMoEE4WCRnFNYLzRalKTzCUhIqWGhZqD4aLLllY1LlpCUlZxCgBOo0FeMAcmLnnIVMMyWUBTAbLO2fHvjClTZtbs5aLlQei6e1xGdt61SlYSAdc216o3s6wHce6Mnf3J6euaDLluAKkkDXRyHMEXbpjl1aKuVOKswAzZF9/ARIpomu25J4xc5KUnJqEg561iefYSM0K+yfdFPukEW62VU224M0qIfMNxLZvEtltSVjEl2O+nqimvpawtk4sObNrtB9+6C7kX8kBlnTtMDjSsSlui4UPWIsLklbRINAGI3v/pGU5S2g82ggsQVVD+id3xSNZyaLpV9X2xeCP9xWRnl9DLho40OjqkEByGG808Y9W6PLqxjQoFtN8SJZZc6UkjMYnV9lLmA5nKuzjo86v6Msgd6ymM5Z8ce2axwZJdIto40UEzlafMs565k0D1ISfGB5nKS0HLmUdSCs961N6oxfrMa6No+iyvs08dKCM6ddPGMZMvWerpWib1IIlj7gBixu7ZlkKE5Sji8xcx8QAdSyGA6zGX9cm9I1foGlbZbz71kI6c+SOGME9yXMCTOU1nGRmr+hKLd68IjOWiTzSCXlp4BaARv2EkqMR3fbpS0uVqJSSCES1qLjM6Adpjnl67I3S0ar0mFOm2y+m8qvQs6v+JMCfUhKvGFFP5TL0lT1Pk6kS+4EqOh7o7Gf9Tlf7joXpsS/aeaW8EzCSWJG5qkAEEEguxy1iCzWZSWXTD11zKXYFxUEdmsFXkULClhSsamZJw4akvUF0gAJAz1yo4t3TWNCXIwuajNJYjIimR4RjH9JxxV6RbybFlhUgngpj95os7ZLWgBMtU5ZA2jUpPUk1S3a+dMoqrKFc7sDCnJyAUpKn1wsNWGeWecHokITMx40qSA5whg7Bkh3NQ5qHLGFKVNHS8lNJgq7QfOSg9aAD91jDROQc5bfRUf4ngq2z5iZhGMkGoY0Y1FCAMuAgdNpUaFKFdaA/eljGiOhbRz5M+csdaQfWCPCLLk/eIstoROSqWspdkklLv1hvXFeth0pRT1FSf3nhhMs/tE9yh4iHbQ2r0WN9TV2i0TZ6Ekc4rEyVBRGWqTHLPftrk9GdPRwJLdyqRXcwg5TE/WSR7CIns8qblLW/BMz2O/qhWKlRfWL8p1tlVxS16bUsV7UtFrdnLe0rkgyzJkBRLiXLcuDhcqmKU5pGHnzJrOpOLipAP3m9sXvJQTVyTgKkJSojYSlIqxrMKX19KG2xcI/BdTLytk3/abSp9EFh9xMCTrrtSszbD1qX7YdaJJPTtJ+vax4Y/ZAE6w2fW0Sv8RSvBJhWOl9hTuTdo3Tu1XvMBzOTVp0BP10g/vR2ZdtmOVoljsmH/pQOq7JOlplfYm/9qGI4u5rSP1czsL+BiPm7UnITx1Y/ZCXYEDKfJPYseMqGIs26bK+0R4gQ7Acu8rSOkuf9YqP70cHKCcPOB60j2B4eiVM82aOyckfxiOzDaNcahxaYPbBYUmR2nlKVpCZktKtzEpzDbzpGoublHPMt5ZlSwaHYxKpxWojXQRiLXOrtS0Av6JSe5JEavkoJq5ahLdICvMlpOYzK1JURlvgcmlaYlCN7Rcm2WmZ+vnq4IOEd0sCJbDZeZWZk1C+iQ6lDFVtZy00pviCdZz+unnqXaAPu4x4QOmVZRkuUT81ClnvCG9cZW2aUqpUE2q0SlrUvnZacRJwg41B9/MhQJ7YjEyXpz6/oy8I75ix4Qk2yWMkz1fUSgfeW/qheXejJH15r+pCB4wnsa+Bwn+jIJ4zJvslo9sP8omHJMhHVLKz3zFHwiJVum6CQnqllZ75iyPVE1n59YJ59SQGBZSZQcuwGAA6HuhD/OyWXZrSoUXPb5iRLT/y0jxga0XanOapH/FnAnuUsn1QptzpWFFU0TCElTFcxZLBz0g0Cy7OlOSUjsAgBK+qCR5OAQJqMv1SFq78KAkigzOkUtimc3MWhKTt4lKUdhTAEpUAX0SdN4MaKxhIlzVlOPAAWcim0Tka9HfA8iVLtE9KRLTLxAlSgSSQkLbpKIDYVZjd20sbkrRzZquvJWJtfOgJwISGGElZBBGZLskvUM47dVAM+aQSchoEmpc13njWpeORxyk7/P8ARyylJOmzI2iaebcpB5wsDqGLF8tQM6V7re6ZIkLlrKOfJ8xIIS4wkFWIOoZulkjIPWKmw4sbpSolyoFi4oQSG4nqJAd4da7aZk0TJewxAfEpTZAKKlOW6zHekVDRt7/5S2i02dKp7IlIU6ShJcghBSFBOxnjqS/DflZNsZKmAKcWJyN5fCTmcu0PFau9lqwpKyQAkMDs7PRNM4u7FcpmIS60pJY7QoMZbFskqO986sxzgkvJLXJhdtQtZxBLsgE4HICaVL6DJ8mEC2JXyiPpp8RGtuDk1IQpPlMyWpJBCnWpJeuE7OEqp214Ro5diuqWXCJJIqDhmq6uk8TC0tnVCVLZgJN5TOcCSpnWzHMhxkO2K+8m52Zl0z4x6fMF3KUhQQxlqCxgkCtRQlQDgsxg7882QZSldkqWP4o1e9pChLj2zyKxoQ5Kg6UpKixrSNRyQkySJ8yWJoWiWlirogLUg01KqRsjyllDKVO+6PBUC2q9hOlzmQtOFCRtKBd5icmyyiRylaMLfFjRPmLMkqlzh0kBJKFkAF0GWHSTqCKnUQLcFxzl4+dkTTkRjlqO92cdUWFzzim1rmbWysUBZw1Q7Hwja/0oSf1R/wAX/wDEDBTooRcKJaUFVntCioEtLlgAVIY7BIoAa74itt0o5lMxMibLdZSRMFWASQWCQzknujS/0hS36H/mH8EMm3xLUGVZ0qG5SyR+7Cpj9zZi5nJ5ZykLruQcuwQd/RZICB5PMJKAVF1Zs5DaVjUIvtIDCQhhTpGnqjk2+BlzKftn8MUlRMslmNvDkweaJRZ5qVAhhtKLa0aKFN1zSopEuYVDNISXHWGppHpn50Sf1I/xD+GIU2iSlSlCzJCl9JQmFzV6ujgO6D+AWT5MZZeTboBmItAUSRsooAGzBTSBry5O4EY0CaWVhIMsg5EvTSN8byl6ylj/AIv/AI44LdK9CYOqaPwQh+4YC5bjmz1F5ipaENi6Sln6CNeskAb4317cwq7pOFGGVjDOHWdgMqZXaUSqpfwiG1W2W1BO088EZ6ilIZeiiLrkNRlSz9yXlC+w3K6YDPRZZCigpWVJAJCUpTnRwWNHiS2SQlZCXAYEA1IdILEtxgiTa5Sk7apjkVdCVDezlTkPwiVa5ai5mP8ASlHsyB0aJcSo5WnsguhLrOROFTOAQC1CxDRDcXKgzZ8qWZjYytOEApBUhJKk0o2UW92rkomBSloKdQEqST24KQLZLuky1pXLTZgUlRSQoAusMousvUdUONLsmcuT0V7BhBUmVjkTwzlh3hMxoPstzpUoAuzgHDMSaFhxjQi5bHLSpCpiCFhlBU0OQxHmkN0jExWzSeRONGOuWzqTMWrZB5rIsSXwg7NaNm8PvG8LKo4SsSpgAJeWcKsSUq6SHGvoxobVJsaJa+Y5vHhZ04icLh6mm6POrYr+vIYkNzanAc0loyDivbG+R89nPiuBrbtshVJn4CJoKGeW6jkugoK1yiTk/cU0WiWoyJyQEqBUpkgPzuYKeI11EakX5OPRs00/TmJT6qwzy21HKTIT9JalfutExlxVBP63Z5rffJmfIAXMRsmgOIEuSSxwklwOGUKNpabotRLpXLSC5ISCTiemHnCW6S9R64Uc6giHC3Z4xfdiXLdYUgg7JwqJKXyJcUByDExUFXyQSFF8T1pnVwRX19msT3jawQQoVIdJB3lw+YI0OR00ipFopuO+NsafHZlGy2F1r2QEqBIcmpdJGyyTnshXd1E2FjvEYgaO/o1YAgM+RoKA6nLWqsgKkLmqORAYA4qpOShkkAQ+WQEslY2w5fhUhnzDOMs+yKkr0W0el3XeyFKkTFNhxbWySMiFUZzn4RrZV/WVtlCj9GT72jxy5L9Mo1bAlgzENU017zrR93qa/wAqdkS4ae4zGADd8/jEpFqRaDlFKGUqf2S0j+OOK5QpOUmf6h74qp35SZXNiaJU0y8RTUpCsWyx1pWAF/lckUIkTC+TzANSPR4RVDNAu/yf9nm/a/8AHAdrt5mypxMtSGSgVJLuvikboqZ35V0JUUeTl0uP0nou/m8IlsPKkW2RaViXzeDm0s7u5UfZBQzO3ek89O+nGukXnsgGUhTAByTXjSMEi9eanzAz45iquwDVLvF7dnLYS0thl7VdpRp9kgRSi34FJ0zR/ndJAeRK+974Yu3JP6mX3r/FAH9MKkc1JJBI8/R/n8IfZr+VNJSmXJTsqViAU7JSVFnVwh8JJXRPKN1YUJ4/ZI71/jhKmhx8mnvV74ql8qMKSeZlHCHzXoPpwEvl4ChSuYlsggdJdXLelA4tdoSdmh59PoD7SoZMmA+Z94+6MueXiCArmE1JHTVoAfS+dBtq5TYJEqcZacMxwEhR01fXIwtjLYgbvX/KIFqIOXx3RW2blKmYnEENmOlu7I7MvgA1GYfPfXdFcJPpC5JBVqmHDp8GLG9z/ZUkfOl/uS4z9ovUGjGpAz4xf3wWuqSfnSz9yXENNPZomnEqpL7oIQknSKk38lA2nHr3+6DbPfqMIVVjUU0y8QYfHdEX5DQkjQx3HAqb8Qo4UklRozHt9sRovNOIp3Z/6RMmkF/IZNWlqtpn18Y3ZtthDYVSKeikKP3UmPN596ILpfLfTt6uMbawcsLIiUjFNS+FIIShR2mDhwlnfjGaZVphV53hKXKWlGLJ35tSU5jUgCPMZ/8Afka7KMs/0aHj0W08rJFoSuXLMwqwvVDBgRqT7I81vO1iXbUKIJASgsMz8mjJ4tdDvs9Tt98TZMorNnCUpHnTXJ4MlNTDbFe06d0DZgxII21EMWJ6Qp74obx5czZqMCLOqWVBwvHUNhrRIpUfyjOJvSdJVNCEqlJIB6RI2khilSiWd8zVlKyekSTWzNzo9L8ntJznIT9GUn+ImFHnk3ljapkrAZqUGjqThSaYWGJQqTWmuekKI9xD9yJ5fa7EokbKsaqpS3SDkFhrUHwivtUgpUxyHqPEaH3ROtzMBUXJYk4mzq5JyzMEWYhcxWOqQHCXUxUOIJ0evhG98TNaIko2AQpqVTk4GpL1J3N3w1E9shUni4FdX6ot70s6cfPplhCFKcIcYD1MNl67LNugTmUzDsy2cAuly2Qy7861rvhKVqwsjDlBIoNnM6110yMXkm40oUTMWWWkjZDgB0knFk9NN5iot0vAnNZDipFBnQP10DjLjTSrv1QsyZSHXhDEYUlABIYMHc5OTV1CInKVLiK/gVtXL8gIScKOczIJrR2Z3yEZy0SZWGT8sqqTlLNflJgq6h1dkW944vza5oDNICWyIUQX7RlwjP2hP92HzPGdNjeHRqui6vKVK8ttAxrcKn7IlggMmZkecGWlNNI03IOSBY7UxUflJXSSEnJegUqkY2838utR+daT6psbH8nayuwWoqUT8rLFTphVA+ikUNt/vB2VKdcwMG1whyTQZwJexQmaxx0CBQClA2cWqEf1hfBUz95IirvRY8pIO5B7kj2tG8V/bRlJ/XQrVMlpt6w8wkTl7mcKV6qRp+RV5pnTJgDgiRNLEhxQDIDjGdtsqWu1zFJO1z0yjNUY3D65gwd+S+znyicf/azP3pYjO3xZVJuyW0WoDGClTAKc0bIxSyrdLVInD5RgZdSxNSRSnCJZs8rmFAJqlbud6VFuweMC2SxITZ54UqrynKa+ctsyIcm32CVEYkoMtLc50l6A6I+O2NLygSPzdY3xAHFkA9CrMEtpGSWvClGEkbcxiCxyRWkbK95zXZd6l1JQogmu0VTA5ifKACsSQJSA6qODQO7uxrnWCrSRSp6CdOHXAF1KBljQYldemfGDrYA4+gnwEdUekYS7YxRHOCp6e7ieMa6/D/ZUr6SP8tEY9X6QfT9pjX34f7LlfSR/lojny/rRvj/Q/wD08+vgbHSAqMwdytwMWVnsKxJQCRsoYmvpKO7iIrb3mhk4ssQB6jiByB8IO58INUnZSBiD8WatC4LvvgzTcJ6Mf2pBNgUsWl1MEAqbLVzUM5MMnWnbIDBRLgPxLF+rXhES57rGStwYkCoz95iUrGFilKQKYSa61pXIZcdY4HK1QOXgaCgM4UC9aOGyNBrl3xYSqZ4yQxSBVIAqxerl8xFUFLSWCaUU4LBs9+eWcdtGIJ2SSol6HJLliaV1r1RKTJNVctrGKapZSghGEJ84nMsOGf8ApFBfMsGelbggJQO3CkMd2UBXfagAoKJdgXOfZrq8cti/RK60xOG3tVu/i0WpyTopTaVG5sU2SebcTFMFghIAr8nkSchSFe8tEwqxomCSlKAdrDhBQkBSiMQPmGM1clomywnmgrFiUlSQNrCyMWE5s7MQaEGNrd1yJTzqVqMwpYg4lAKC5YFanQs5ftja+aFZjVWNSAJiQogihUpyWISSwy0caEdkKB8MyaBKUCk1CcKSokDafAkOaN4wo42lYjDJWcRyRiDPoAcgXyGkSWOSpLaEMakA9lXiazXfzi1bYSokUU9XpShJNfjQu02dFmJStRVMQpVCliCMLYtqmpbjVso6pS8I0ZXzpEw4nxMA5ZyA6SXLcArPdCu9SzVKgnDR236mlT8DKCLMZlpJThcs+MqKUoTuUpTgCrCuogm7rqmKlL5tAURqFpSaZhJJ2jTojPdA5UqYx1jt02armgApJYZUSwwkjMBsTu2lIItF2GVOKJasST55SUu7YnFaA1qdNdRRInyNopc67QVltElqsBV65GJrpnylTE865QonEkaPkQW0OjEMMomt2uiTQosSLVZUyZloShlYsSkqWpqkDCkUzbcwo8cVyHs5Msm2UlgCkhdWWpepDdJuyNRcUuwyiJkuakOk4k4Flyou9ElIbJhSLtd92Y+en/CX+CNItpHQlrZgp/I6zKnTpvlS3mmYWFnNOcxaldWxeqLi4LqlWayT0SpipgMxCiVIwEHCsMBiLhgK8Yv1XtZfSH+Er8MC2uchcmaZVU4kDo4atMORHEQcmVWjEWOwKXMmqBA21j1v7IkVyRxzucVMIycBIOQAyJG71wRcyy8yn6xXjF5ZzUYnA1o/qi1N1RMoq7BJXJWyupRmTcS1qW4kpBBUGYHnXbM9p3xPclwSLHzq0TZq1LlKlgLQlKQ5SXdKyX2WbjF6ZllOqx9Q/ihk0Wcii1/Y/nE8gox9j5AyQStU+biViylJIGIEGpmVZ92kTDkHZhLWjyid8oUEnmU0wEmg5zXF6o00tMpqrIO4IJHfDVolnKYfsGByCjKD8n8gAAWqcMJUX5lPnBKT+s3J9cFX3ycTNs9msyJhazpIxFLE1UeiCW6W/SL0yU6LH2VfhhuADUHsPtTBydhRlZHIgpSkc8kFL1wqq5fQQXaeTqizTEFgE5K0DPVMXzcR3H3QznG09UaKbXkhxTMvMuNaSFYksFYtd/VxjR34n+y5PFSP8tED25eyaeqDL8X/AGXI+mj9xEQ5ttNmqilGjC2+4VzUsCkFwavo/DiO6OT7rWjCVFLBJB22JU6iGfRiO46xpJc0N/KKa12wFeKZLVsZU2es76gM0TkyN9mMkoqgMrIxF2XkG6IozKfPJ+2sctKHJAeYS4qKBgOjq9TqN8PUvZcAqJLAGrHpMxfjrpWOyXAo7bKiXGyQWJpV26s457MRtiXUKwshTjePMrXza8c4MtKKlx5qXYnJnw6EHIVd3gCw2glTsdnJzVicSQNCaEtxJo1Jpyis4g7BgxGYFKHNyEtpoN8D7GEWeQGOEVIY1cGlCFDMwFeUhsMttoatQsM6De/Cg3QbNm7RZykbODV22Q/2dTQDjA9qVhWcK2YBgcwptMVM1cKRNuxE92KmCUauCC4eodiQGJCSyfUQzgRpZd6JONSVzRQBOGm5JcpcIevYGZmios16BCQkgqK3C0sSHTTgxLE72w1qYns89ISCGGIMpBfeDTMPu1fsZSlJCZBarymNilqMuYmgmYglWgJCh6QFY7HU2eSZYUVrKjR8KualmhEtQUjMioZXm5QoIyaQ0mUky/giZiADh8I6WE/NxOydQKgM1IobytCV1BON6jf1ECu/4qpuJYfnBhNSFFi5d6a61iIWNGs0JL61AoSHq+dHjaEUikiwu0JlynIU6mIZWEvqVHPC1cJ4VDiAfzisqIKiA1CXoN7ByaAUrA86atyEOrCaLRiZjU0OT9kdu6UivOIxDJsWEg76CvVwjTilbY68k/5zWoqdRJNXAZ8+FBU0iew2gJUmiRtJdWRDHNyC3drrHLZYkJCVIxALD1ILV6Lhn6230EReTJIdS21yp40hqn0Ukme0SOVF3hIBtFnJYPsk1av6uHL5T3aR+ns/2D/248ZFkljOZkHy07+IiVNklU+VzDimlRv4GHRvo9ZPKO7P29n+wr/txKi2SJsiYqzqStHOIBKUkDEErcMQKsRHj06yy8GJC8QBbKmTxuORQa7V8bT/ANOFVbH4A7svWXLKwtaUkrUa9cXEjlFZiQDNQBqXfwDx5/eB2z9I+JiSx2UqUgGgUQH7YrdD4o9O/O1g/wB5SOxX4YRvOw6WtHcr8MYZdhkJUUqnEFOYw5MHOm6sOTZbNhxeUUfC+HVnbLdGew+k2yr0smlqldyvwwvL7Ok1tEoUeuIZsRmjdGQlXdZ1HCm0OohwMOjYvCsASrFLlzSibMKcbrBLbKRRIUM8RruyG+KSbVifGzfm9rN/vEnvP4YjN72d/wBPJ+37xGQ8is1P6ynaypnVqV3giOC7pBdrSnZDmmQFCTXjCtj4x+TW/nqR+2lfbHviNV8yf2sv7Y98ZFd3yGcWhDdW763EQFeV2GWpg6nS7gNvHsh22LjH5Nna71lKSwmIJNAAoOT3xY36sC65JOQWj9yXHl1jHyqPpDxEel8rE/2Oj6v+UiDyNqkVMm3y26ae+IFWei1IXiUS4BYtk7caRjrDd/OFnCWDuez3xYSLpKTszEVpTUajKJlEzlFNBaEqoMSavX5xUAkPvGzkwrCWvCClIZKWBaooSQ5GZyrE1nVliASzqzBLjDk56WyQ24ndQWbaRVLnZNHLYQXegoT3ZAbowWzlIrKQk0LpZiHdycyG0Gmr0gpMxVHIDJodARUOp3bxOfEdCgqrEkBgWo4omvsGbwfPDFQC0jFQMKklg5zNSVZkGvXF/cZHzxBUoKIOacIfColwxGpAUX7MzFYhOMhSlFIAoMyp6uXIrqf5GOWu0qTMUsJVnm7gBgBWoU9A7sWiwCEKQCVMkUYCoL6PrkK0rweH0g8Eci2rBZWJT03Io5NKZVA16ni1kFnK0gJKhq6nIBDnNw+4CsUkm1qSCGKgM1gkgvWjgZP6tYsZFpTMmNm9WJJB3ClSQx1YCmcZT76JYdInBISgLLJ89YCiScRNBnu4U4soAXeVSSkqSchR3406LZAt0YUOPKhpsxZJPm5dnZFkuatErCJQGFYOPNQoSEUOVTnllABnJIYBs8t+eumcSC3KVirVQDk0NAzU+KCOlo0JLDiMpTJSAKlRDkuzBydNAN1eDDMckqqdTvPH40jthngKqgLch3LU1AOlOv1RPa5SUstJJSo5EFkmpw4n2yBhrxyELyLyRiqWdtwOX8jSILSKLqMxqIIocy1ST8fGcNdKVqExGJJUKZFqkEHd4iLiWtEc1G0qqegNRuRDwmsuqf0Z1G9Zia90SNsy1lRUnIAhKQ6cyQ6tAzDKAdZf/wAXsmGKi+SspMOsSGsxqD8poX83hG85If8Apx/+wf3BGCu3+60/afwxsOTtqKbOqXmAvFmGdmPzn9TCJm/BaejKWrpnrMSXVNItEtHm4sQoM6A1ZzpEFoXt9pgu7EjnkHV4aLYReEtJnzSSK4hmHDpw+2AESCLOzofnj5w9BPHPhBU5Dz5ytHA8HHdAdsSDKAT5045ZdBCfZBezn8kk+QRMBdDc2jzx+yTo7mrRXykFSjUEtmogbtSQINt8k4kitEoBGRpLRQgwJLPSA0dj209kClo24K0g5FkJVKYo2WB20+mo+luI74kkyTitFU/o1+en0k57VO2BLnQvnBiJYNmdXHHriSRJ+VtCTR5ah1OqX74LJkkjqpDISHD1JqB0gDR1V7Is+U1oKZiGA2kBNQ+qi440ikvBYcgF21PYGGZNOP8AO6v9itHBI8VQl8kw2V9i/SI+kPER6PyqV/ZCOtP+UiPOLL+lR9IeIj0DlLMe65Sa7SgBrlKQYmTp2zaTVGCu8OmbxlK9kdupMxAcIOKorRnw9WbN3wy71Yec4S1duUCfnRSwHoFKOtQBhOuecOSb6MZ7L+XaSpyoEE5qO41JfM0DU9sCLSDXaB4M2lWNd/dEiZhxLKVJSWLA0AVizbU0fsiGQok4iRkMgGpXJ8nGgjFKjGieyB0qIybRukGNC2VfW2sNvAnFtFWwaq14UdxV21iZSUyw6C5IpkWdy7Ns0Jp64HFpdwUhiMIAGoapO8AtXjlAhDFLDAJBbEC51IyO4jhvjtrvZQzADAsxdq0I0FIH54HpOAXIrV2LYiX1Ah0m0S3fDiYMQcs+G/4bOKa+w6I5UsLICVnCNo4qU14E91YmNnXskF1HdmKtoS3VCs1llrolJcAEMqjh6GlS+r5AcYuQg2eVjdbsWOQdsVfnbXuNYiUhOyukJWCG2UpcBjXQEgOanUtvhRFOJBAooJNUkBnrolupno3XHYaetoVmYKXyiZFiJcjQOz1YByW1HujuFQ0bjr3/ABnEss7sRPVnvjos1B1LfM8dw3Zd0SyUk0HjQE+p4kVc09e0mRNIejSlMeAIFYsLuuKeFFK5M4AsSTLVhAGqiRQBzV4HSQ6IBZ2UASHIfg3EkxaS7MZMs4ygY5hfERsgO2EAuDrTwDwyRc2OYAqZg1cJxgBiwcFiSG+M9DNt1nIKVHEokM9ACWDpJoxDmvDjGPKMlVjq0YGcE4lttDIHEASAR2DKOYDiRlSU3SHoq4x6JeV1WScVFQlomNhxGaWYCihLQwDNurSlYpb0uKQidLQQEHmyXGMApYsUlZUG6Qy7aV15qK2U4tKwG7LnnGzAiWogzaFNQWS5YijgVi9sqyiXhJKdsnBvdhibeClQeDrqnoMkSZRQMJ1OIHLpGlSKUDQBechKiClTAKUS209aAauzaxg8tuxXqzLzrHMxdAwVYLMsTEkpUADF4bvKiVJUgOfOD0AdkkAv107IDmXUp0q55OCrsaltzU72jVZY+Sm32ALWOcWTkVt1uBUh/dlDBdkyYhIQlyFFQq2YowNSS2kETbvWEzFIlqUkKCwoAmjaqAIIbxgu5ZAEqbiJBcHDhUVPUPROy/xnAne0Z+QC1yQ5UpZxJLFTdJTUBGYyIJMHXdyTE6zc8J6ArCpkYTiLE0ca0YdkAXpIwpxJJYliSktV83GeUWvJqkhRwK1JLA1arDP1QLRabuytkXIuzlKlKxYmYGmRfJRiKTYZiZ01UwFIWjECTmCpBBB44YJvyZ0WpmMiC7gimjUGXZBFpsU1XMrwKKVWZCceA4Qp3Z+3PWGm6bZLb6M3bEDEWqS9A5aLq9CVKSwJ2Ro+pMQTOTi1KBxbKgxVkxagL+bk/CDJNxrS3yqVhyxzSwYAdbvR8hApxrscU/BX2KzrVOlgIWSVpAASScxRmjW8qp7WaXIUCFIYkGigTLQCCDUdHxhXGVS7QhSsASgqLpoRQpFQ4clWRIPXAt/WdakAuVEHJiS+Tvrl8NGMskXRUm+JmrHMxCZmTzak79Aze6K6XZyEDZV0jodyeEW9muqdjICQMYYvQBxqIsLp5NolqHOrxEEkBBDEEJD7Qqzu2va8bLJFashbIZ9lVjmGWoEl+FcRfPSmvXHAC6QRkkOo5Ej2ktxjV2CySBzi1IThBZIExioqfzgl22SKACp3Vn5WWtIs0qXI0dLA42SzMoqGTH1ljrGd35CUX5MgqXklqYhVsw2I+z1O0ATraoME5BL60ABIzzD9VS8FTRNTLYIU5IYM7hiCabQLKI7euArZdK0OVhaCEBnoKliDTNjk7xa4tE0h10WJU+YgAjEoqO09WBJJObMDE993TzJRhPSTXrdQPhG2/JgUhM1ISQ9mJxnNRcOBwr6on5Q2lcqxJKlDmsayEjMqFah9qh1yrpEuRppIxFjnTEoJSnCgBwD52YKnOYqe/u1Fsmtd4C8JViyJqKSqjjsmhoaiKhPKKVzhGHErEMKaEO4yLlweEEXtOM4s2EPQgtQNsgBgEgMBlVo5+VPaoyU6tV2VIWAhDtVLOqhcKUqtOJGeg3won8hUNg4ih3U9QS1DU768X7IUPkjMuE3RdQAxWi1Kp0uZUAe9opp6rCLfKKQvyVKdolJKlKwrqUY3bEUihAo8WFrmT0GsqzEb8P8AOBvzlaAWEiQfqiv3o1U/yzbkaBN73UMgf8MDxWYNRy9siZYlBMwy00w4EFAHVhLxlJc6f/ulnP1U/iiZFrnmnkcjqGEe2J/O0Lmy9/pTdtcMsJKgxaXLBI3H5CKzy26xnJUx3hPskwpNnmlv6jK7Fo90WUi7VnOzy09qT/DEOdf9QcpACL1u/FiQgYnd1YlEn52yHixVynkTEmUUpUkhinm15M2isW7KC03YRogdg90TIsbZYR2e6IeW/n8/gdsBs3MiXgTLZDkkCTMBJOZUrpEvx4ZRHMu2zzVOqzk9SZqKMElmWBo8Wvk7ajujps+8/HdE82FvoGk3ZJCMHMuMg5WCBVg/OOwf4JMCWnkpZl5ySfrzAH3tji08l3HxhirIc6d8HNg2yOTZkS0hKJQSAGSylht5bF28YbZrOJUwzJacKynCTiXUVz26567h1RJ5KfgxxUr4+BD9yXyLZIucDKVLKUkH9opas9anNyT1wzncPNiWhKESgQlCVrCC+qgA7vWhGZho646Unh8dkP3JByYJe9lTaAMUpIIIIUmZMcAPTar3bh28nWPGjmyNnDh2SsU4bOzBmE74cJR/0g9yRLbM+jksAEpClAJL5qeuenrh8jklLS7KWAxDYqB8yAcjF4Uq+DDkhXwYXOQ7ZSy+TSEuQqbU4mC6OewwXartRMly0EFODzk0UrKqzqaU6zB5STQH1n3QhYFHX1/ygcmwtkVis6JctKDJRMwhsa8eI1faKZgB0GWQiWzyZDMqSBVxgZhrksKL8STCFgamPxjpsPzjApMVsjtN3WdZBJnhsgDLw6aYBu0aKefybkup7TNwqDF0pBGRcFJYF9Wi7NhHpHw8IjmSEDNR+PqwOVhybKGbc0hKpWGcoh6qJc7KVNQJdicQOnVA3LK3yVSVBExBWopdISrEWLlRJR7RBl52mQJkoqJwAqStwTUp2dMneJDMsSjmk9aD+HrjZSqnRXIjuS9LNLlStqVLVgS4wEHFhD4jhzz1aDbTeFlWMKplmUDmCpnLNXaAesDeTWH0UV+Yfww9F12N+gjuPuiW13TDkMTdFgUXEqyuMmmgEcaTt9Y5b7rKlpMhEsUJ2VlTkVDutTV3Nnq0EC6rJnzafX7oevk3Zf2KPWPCJc0+7/wJ7K6Xcc6YRjl0BLukqOXpJIJq2uneosk8n7NlzEvuhQco/cKP/9k="/>
          <p:cNvSpPr>
            <a:spLocks noChangeAspect="1" noChangeArrowheads="1"/>
          </p:cNvSpPr>
          <p:nvPr/>
        </p:nvSpPr>
        <p:spPr bwMode="auto">
          <a:xfrm>
            <a:off x="80963" y="-868363"/>
            <a:ext cx="2505075" cy="18192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6630" name="Picture 6" descr="http://www.planetware.com/i/photo/university-of-oklahoma-norman-ok0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124200"/>
            <a:ext cx="4724400" cy="3439363"/>
          </a:xfrm>
          <a:prstGeom prst="rect">
            <a:avLst/>
          </a:prstGeom>
          <a:noFill/>
        </p:spPr>
      </p:pic>
      <p:pic>
        <p:nvPicPr>
          <p:cNvPr id="26632" name="Picture 8" descr="http://www.comparetopschools.com/eduportal-images/school-photos/207342_University_of_Oklahoma_Health_Sciences_Center/207342_University_of_Oklahoma_Health_Sciences_Cent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3505200"/>
            <a:ext cx="4038600" cy="3028950"/>
          </a:xfrm>
          <a:prstGeom prst="rect">
            <a:avLst/>
          </a:prstGeom>
          <a:noFill/>
        </p:spPr>
      </p:pic>
      <p:pic>
        <p:nvPicPr>
          <p:cNvPr id="26634" name="Picture 10" descr="OU Visitor's Cent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60072" y="533400"/>
            <a:ext cx="4083928" cy="290644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914400" y="1676400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200" dirty="0" smtClean="0"/>
              <a:t>Visiting Center</a:t>
            </a:r>
          </a:p>
          <a:p>
            <a:pPr marL="228600" indent="-228600">
              <a:buAutoNum type="arabicPeriod"/>
            </a:pPr>
            <a:r>
              <a:rPr lang="en-US" sz="1200" dirty="0" smtClean="0"/>
              <a:t>Health and Science Center</a:t>
            </a:r>
          </a:p>
          <a:p>
            <a:pPr marL="228600" indent="-228600">
              <a:buAutoNum type="arabicPeriod"/>
            </a:pPr>
            <a:r>
              <a:rPr lang="en-US" sz="1200" dirty="0" smtClean="0"/>
              <a:t>Gaylord Hall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VISIT OU cont.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A924-FAD9-4E9F-A534-DDEE9DA5ACFD}" type="datetime1">
              <a:rPr lang="en-US" smtClean="0"/>
              <a:pPr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Brooke Garner- OU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A26A8-5689-4DC9-9F49-A5738881BC4C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026" name="Picture 2" descr="File:OU Athletic Facilitie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47800"/>
            <a:ext cx="8610600" cy="2669286"/>
          </a:xfrm>
          <a:prstGeom prst="rect">
            <a:avLst/>
          </a:prstGeom>
          <a:noFill/>
        </p:spPr>
      </p:pic>
      <p:pic>
        <p:nvPicPr>
          <p:cNvPr id="1028" name="Picture 4" descr="http://farm3.static.flickr.com/2478/3825541132_b4689a93f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114800"/>
            <a:ext cx="3200400" cy="2137867"/>
          </a:xfrm>
          <a:prstGeom prst="rect">
            <a:avLst/>
          </a:prstGeom>
          <a:noFill/>
        </p:spPr>
      </p:pic>
      <p:pic>
        <p:nvPicPr>
          <p:cNvPr id="1030" name="Picture 6" descr="L. Dale Mitchell Park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0400" y="4114800"/>
            <a:ext cx="4053840" cy="2133600"/>
          </a:xfrm>
          <a:prstGeom prst="rect">
            <a:avLst/>
          </a:prstGeom>
          <a:noFill/>
        </p:spPr>
      </p:pic>
      <p:pic>
        <p:nvPicPr>
          <p:cNvPr id="1032" name="Picture 8" descr="http://www.cornnation.com/images/admin/ou_logo37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39000" y="4114800"/>
            <a:ext cx="1524000" cy="21336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334000" y="381000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200" dirty="0" smtClean="0"/>
              <a:t>John Jacobs Center, Memorial Stadium</a:t>
            </a:r>
          </a:p>
          <a:p>
            <a:pPr marL="228600" indent="-228600">
              <a:buAutoNum type="arabicPeriod"/>
            </a:pPr>
            <a:r>
              <a:rPr lang="en-US" sz="1200" dirty="0" smtClean="0"/>
              <a:t>Lloyd Noble Center</a:t>
            </a:r>
          </a:p>
          <a:p>
            <a:pPr marL="228600" indent="-228600">
              <a:buAutoNum type="arabicPeriod"/>
            </a:pPr>
            <a:r>
              <a:rPr lang="en-US" sz="1200" dirty="0" smtClean="0"/>
              <a:t>Mitchell Park</a:t>
            </a:r>
            <a:endParaRPr lang="en-US" sz="1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Custom 1">
      <a:dk1>
        <a:srgbClr val="000000"/>
      </a:dk1>
      <a:lt1>
        <a:sysClr val="window" lastClr="FFFFFF"/>
      </a:lt1>
      <a:dk2>
        <a:srgbClr val="00272B"/>
      </a:dk2>
      <a:lt2>
        <a:srgbClr val="F7F7FF"/>
      </a:lt2>
      <a:accent1>
        <a:srgbClr val="C00000"/>
      </a:accent1>
      <a:accent2>
        <a:srgbClr val="C00000"/>
      </a:accent2>
      <a:accent3>
        <a:srgbClr val="5D974B"/>
      </a:accent3>
      <a:accent4>
        <a:srgbClr val="9DBB3F"/>
      </a:accent4>
      <a:accent5>
        <a:srgbClr val="C77CC7"/>
      </a:accent5>
      <a:accent6>
        <a:srgbClr val="996699"/>
      </a:accent6>
      <a:hlink>
        <a:srgbClr val="E78707"/>
      </a:hlink>
      <a:folHlink>
        <a:srgbClr val="C618BA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223</TotalTime>
  <Words>391</Words>
  <Application>Microsoft Office PowerPoint</Application>
  <PresentationFormat>On-screen Show (4:3)</PresentationFormat>
  <Paragraphs>88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Verve</vt:lpstr>
      <vt:lpstr>The University of Oklahoma</vt:lpstr>
      <vt:lpstr>COSTS</vt:lpstr>
      <vt:lpstr>Admission Requirements </vt:lpstr>
      <vt:lpstr>Degrees/ Majors</vt:lpstr>
      <vt:lpstr>Sports- SOONERS</vt:lpstr>
      <vt:lpstr>Student Organizations</vt:lpstr>
      <vt:lpstr>Fun Facts about OU</vt:lpstr>
      <vt:lpstr>VISIT OU</vt:lpstr>
      <vt:lpstr>VISIT OU cont.</vt:lpstr>
      <vt:lpstr>Amazing things at OU</vt:lpstr>
      <vt:lpstr>Links</vt:lpstr>
    </vt:vector>
  </TitlesOfParts>
  <Company>Tulsa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edpstudent</dc:creator>
  <cp:lastModifiedBy>edpstudent</cp:lastModifiedBy>
  <cp:revision>19</cp:revision>
  <dcterms:created xsi:type="dcterms:W3CDTF">2011-05-16T14:48:03Z</dcterms:created>
  <dcterms:modified xsi:type="dcterms:W3CDTF">2011-05-19T16:06:25Z</dcterms:modified>
</cp:coreProperties>
</file>